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quicktime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289" r:id="rId19"/>
    <p:sldId id="280" r:id="rId20"/>
    <p:sldId id="287" r:id="rId21"/>
    <p:sldId id="288" r:id="rId22"/>
    <p:sldId id="278" r:id="rId23"/>
    <p:sldId id="279" r:id="rId24"/>
    <p:sldId id="286" r:id="rId25"/>
    <p:sldId id="281" r:id="rId26"/>
    <p:sldId id="282" r:id="rId27"/>
    <p:sldId id="283" r:id="rId28"/>
    <p:sldId id="291" r:id="rId29"/>
    <p:sldId id="269" r:id="rId30"/>
    <p:sldId id="285" r:id="rId31"/>
    <p:sldId id="268" r:id="rId32"/>
    <p:sldId id="284" r:id="rId33"/>
    <p:sldId id="293" r:id="rId34"/>
    <p:sldId id="292" r:id="rId35"/>
    <p:sldId id="271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B499-2E98-DB40-9B21-BBC23FCF1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38CF8-2D3E-AE4C-AF3C-3D7ACC0D4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1D337-3612-7B4E-A661-D19761F0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4A314-1ACF-5D44-B43B-0A0F7C94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32996-0C5A-C949-A793-BADAE390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37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53FE-B8E0-1145-BD6B-972ED1C7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351BD-6A0D-284E-B393-695D860F7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0366-6245-0340-B4F5-D08A0B7F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DCE68-7209-484C-B828-60CF376B0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F774F-F1D9-5041-AF3E-F871A704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63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2CB3CA-B9CB-A24A-BB33-F1B4F46FE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041CE-ECEA-1C44-86A7-121867849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421A-AAE7-DF4D-9AFE-6E9DC3ED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BF68-8B23-A14F-9477-0A3177CF7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82274-D481-1943-862A-089EAF70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52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ED0D-6F4C-0D4D-8AD6-370B1EEC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68477-324E-0A41-9C9B-41F1EABE8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C256B-0DF0-AA4C-A486-5990263E8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04023-B0C8-0341-8B07-380CAC4D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BA883-B433-EC4D-8635-394D3047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83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E805-4EA1-AF44-A7F8-932CB2C7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4B096-8D53-2449-9E09-FBE053A8F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1C9ED-6706-CB45-89BD-0BF5D47A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50E29-8C68-054E-BB68-84759B3F9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372C5-E258-994C-AA3D-22CD9568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69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99EC-0D77-9242-B732-5091E746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544E-B665-2443-9EE6-B75763FF1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9E4B3-4C2D-6D4F-9B27-49413A0BC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90CBB-BF0F-0747-AD43-31A04B33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AD5B2-ED80-2A40-A7EA-5AEA1639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ED6CE-7EBF-8D4D-9920-1FB93D2C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02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8FBA-F90A-A24A-87F9-68AA1283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C0351-BB21-5D44-9156-F62E57AC2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4ACF-D6A3-FB4C-8AB7-D7D3F1F2D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A9C0F7-B850-3141-994A-24F2571C5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4852-35D9-2743-AF11-ED7DFCA82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A10797-CAC7-E54D-B157-8D4C8265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9F2EB-5FCA-1147-B27E-391C4C67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A56D4-26FF-564F-9DF3-1B5860FE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919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FB4E-0B5F-DE43-9295-18F5DEF6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A57CF7-BB61-7C42-ACD0-267C678F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EFDC5-AAA9-714C-9FA0-193232C7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B39D6-AACD-C94A-A030-3052C266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96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21FE0-11B0-3D46-99F3-90ED0ECE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7E7C28-69D3-EE4A-BF5F-EB48A0A7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140F5-D458-B044-81D2-708B67E1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07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4FEE-9AD4-1F45-A7FC-19BE23A5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1FF1-4DB0-4947-BA65-C3F9F3EF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B2B4D-08C4-314D-B77A-6B5246DA0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ED38D-E565-2048-9366-D0049589A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75AD9-5855-8D42-85EB-CBA9B6CF2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18020-25A1-274E-81F4-66704343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65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BC01-64F3-CF41-8867-C1B11687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4B571F-1F51-554B-9D56-155A7479C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5C972-A235-4C42-9E89-D7DFC1E7D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49C8F-1E45-F247-B6D8-CD79F22D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3F966-121D-D74F-B796-96895B3F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5F45-FF9C-C144-950F-A2C5921F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613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DF92E5-347F-5D49-9DE2-90328016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BB96F-027F-1046-8389-44E48D789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F86B1-1012-7142-8CF9-F254F2FDB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A4DD4-F5AB-C64D-9A1C-86CD3089D003}" type="datetimeFigureOut">
              <a:rPr lang="ru-RU" smtClean="0"/>
              <a:t>16.03.2018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766B-C6D2-6346-B3EC-B59B8C57C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ED30F-1CE9-6149-93D4-900BB5097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5CCED-90FD-1D49-AAE1-857FEA80E5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58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file:////Users/terekhov/Documents/Papers/Reports/cfd-weekend2/movs/obstacles10.mov" TargetMode="External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file:////Users/terekhov/Documents/Papers/Reports/cfd-weekend2/movs/ff_swat2.avi" TargetMode="External"/><Relationship Id="rId5" Type="http://schemas.microsoft.com/office/2007/relationships/media" Target="file:////Users/terekhov/Documents/Papers/Reports/cfd-weekend2/movs/ff_swat2.avi" TargetMode="External"/><Relationship Id="rId10" Type="http://schemas.openxmlformats.org/officeDocument/2006/relationships/image" Target="../media/image21.png"/><Relationship Id="rId4" Type="http://schemas.openxmlformats.org/officeDocument/2006/relationships/video" Target="file:////Users/terekhov/Documents/Papers/Reports/cfd-weekend2/movs/obstacles10.mov" TargetMode="Externa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3.mov"/><Relationship Id="rId7" Type="http://schemas.openxmlformats.org/officeDocument/2006/relationships/image" Target="../media/image2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5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2.wmf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Terekhov@Stanford.edu" TargetMode="External"/><Relationship Id="rId2" Type="http://schemas.openxmlformats.org/officeDocument/2006/relationships/hyperlink" Target="mailto:kirill.terehov@gmai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inmost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terekhov/Documents/Papers/Reports/cfd-weekend2/movs/octree2.mp4" TargetMode="External"/><Relationship Id="rId1" Type="http://schemas.microsoft.com/office/2007/relationships/media" Target="file:////Users/terekhov/Documents/Papers/Reports/cfd-weekend2/movs/octree2.mp4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E103-9796-E74A-A847-F0EA5C8000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Программная платформа </a:t>
            </a:r>
            <a:r>
              <a:rPr lang="en-US" sz="4000" dirty="0"/>
              <a:t>INMOST </a:t>
            </a:r>
            <a:r>
              <a:rPr lang="ru-RU" sz="4000" dirty="0"/>
              <a:t>и ее приложение к задачам фильтрации, несжимаемой жидкости и </a:t>
            </a:r>
            <a:r>
              <a:rPr lang="ru-RU" sz="4000" dirty="0" err="1"/>
              <a:t>поромеханики</a:t>
            </a:r>
            <a:endParaRPr lang="ru-RU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B13FC-EAD0-A34D-AF59-3A7130E67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СПБПУ 2018</a:t>
            </a:r>
          </a:p>
          <a:p>
            <a:r>
              <a:rPr lang="ru-RU" dirty="0"/>
              <a:t>Кирилл Терехов (ИВМ РАН)</a:t>
            </a:r>
          </a:p>
          <a:p>
            <a:r>
              <a:rPr lang="ru-RU" dirty="0"/>
              <a:t>Совместно с: Юрием Василевским (ИВМ РАН), </a:t>
            </a:r>
            <a:r>
              <a:rPr lang="ru-RU" dirty="0" err="1"/>
              <a:t>Хамди</a:t>
            </a:r>
            <a:r>
              <a:rPr lang="ru-RU" dirty="0"/>
              <a:t> </a:t>
            </a:r>
            <a:r>
              <a:rPr lang="ru-RU" dirty="0" err="1"/>
              <a:t>Челепи</a:t>
            </a:r>
            <a:r>
              <a:rPr lang="ru-RU" dirty="0"/>
              <a:t> (Стэнфорд), Никола </a:t>
            </a:r>
            <a:r>
              <a:rPr lang="ru-RU" dirty="0" err="1"/>
              <a:t>Кастеллето</a:t>
            </a:r>
            <a:r>
              <a:rPr lang="ru-RU" dirty="0"/>
              <a:t> (</a:t>
            </a:r>
            <a:r>
              <a:rPr lang="ru-RU" dirty="0" err="1"/>
              <a:t>Ливермор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7121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4A18-960D-9448-9143-5B561B16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INMOST: </a:t>
            </a:r>
            <a:r>
              <a:rPr lang="ru-RU" dirty="0"/>
              <a:t>развитие и пользователи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6B31-2726-BF41-8962-C42A972147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Пользователи:</a:t>
            </a:r>
          </a:p>
          <a:p>
            <a:pPr lvl="1"/>
            <a:r>
              <a:rPr lang="ru-RU" sz="2000" dirty="0"/>
              <a:t>ИВМ РАН</a:t>
            </a:r>
            <a:r>
              <a:rPr lang="en-US" sz="2000" dirty="0"/>
              <a:t>;</a:t>
            </a:r>
            <a:endParaRPr lang="ru-RU" sz="2000" dirty="0"/>
          </a:p>
          <a:p>
            <a:pPr lvl="1"/>
            <a:r>
              <a:rPr lang="ru-RU" sz="2000" dirty="0"/>
              <a:t>ИБРАЭ РАН, </a:t>
            </a:r>
            <a:r>
              <a:rPr lang="ru-RU" sz="2000" dirty="0" err="1"/>
              <a:t>Росатом</a:t>
            </a:r>
            <a:r>
              <a:rPr lang="ru-RU" sz="2000" dirty="0"/>
              <a:t> – лаборатория Ивана </a:t>
            </a:r>
            <a:r>
              <a:rPr lang="ru-RU" sz="2000" dirty="0" err="1"/>
              <a:t>Капырина</a:t>
            </a:r>
            <a:r>
              <a:rPr lang="en-US" sz="2000" dirty="0"/>
              <a:t>, </a:t>
            </a:r>
            <a:r>
              <a:rPr lang="ru-RU" sz="2000" dirty="0"/>
              <a:t>код </a:t>
            </a:r>
            <a:r>
              <a:rPr lang="ru-RU" sz="2000" dirty="0" err="1"/>
              <a:t>ГеРа</a:t>
            </a:r>
            <a:r>
              <a:rPr lang="en-US" sz="2000" dirty="0"/>
              <a:t>;</a:t>
            </a:r>
            <a:endParaRPr lang="ru-RU" sz="2000" dirty="0"/>
          </a:p>
          <a:p>
            <a:pPr lvl="1"/>
            <a:r>
              <a:rPr lang="ru-RU" sz="2000" dirty="0"/>
              <a:t>Стэнфорд, США – в группе </a:t>
            </a:r>
            <a:r>
              <a:rPr lang="ru-RU" sz="2000" dirty="0" err="1"/>
              <a:t>Хамди</a:t>
            </a:r>
            <a:r>
              <a:rPr lang="ru-RU" sz="2000" dirty="0"/>
              <a:t> </a:t>
            </a:r>
            <a:r>
              <a:rPr lang="ru-RU" sz="2000" dirty="0" err="1"/>
              <a:t>Челепи</a:t>
            </a:r>
            <a:r>
              <a:rPr lang="ru-RU" sz="2000" dirty="0"/>
              <a:t>, код </a:t>
            </a:r>
            <a:r>
              <a:rPr lang="en-US" sz="2000" dirty="0"/>
              <a:t>AD-GPRS;</a:t>
            </a:r>
            <a:endParaRPr lang="ru-RU" sz="2000" dirty="0"/>
          </a:p>
          <a:p>
            <a:pPr lvl="1"/>
            <a:r>
              <a:rPr lang="ru-RU" sz="2000" dirty="0"/>
              <a:t>МТИ, США – студент</a:t>
            </a:r>
            <a:r>
              <a:rPr lang="en-US" sz="2000" dirty="0"/>
              <a:t>;</a:t>
            </a:r>
            <a:endParaRPr lang="ru-RU" sz="2000" dirty="0"/>
          </a:p>
          <a:p>
            <a:pPr lvl="1"/>
            <a:r>
              <a:rPr lang="ru-RU" sz="2000" dirty="0" err="1"/>
              <a:t>Хариот</a:t>
            </a:r>
            <a:r>
              <a:rPr lang="ru-RU" sz="2000" dirty="0"/>
              <a:t>-Ватт, Англия – Кристина Майер</a:t>
            </a:r>
            <a:r>
              <a:rPr lang="en-US" sz="2000" dirty="0"/>
              <a:t>;</a:t>
            </a:r>
            <a:endParaRPr lang="ru-RU" sz="2000" dirty="0"/>
          </a:p>
          <a:p>
            <a:pPr lvl="1"/>
            <a:r>
              <a:rPr lang="ru-RU" sz="2000" dirty="0"/>
              <a:t>КХУ, Катар – Ахмад </a:t>
            </a:r>
            <a:r>
              <a:rPr lang="ru-RU" sz="2000" dirty="0" err="1"/>
              <a:t>Абушаика</a:t>
            </a:r>
            <a:r>
              <a:rPr lang="en-US" sz="2000" dirty="0"/>
              <a:t>;</a:t>
            </a:r>
            <a:endParaRPr lang="ru-RU" sz="2000" dirty="0"/>
          </a:p>
          <a:p>
            <a:pPr lvl="1"/>
            <a:r>
              <a:rPr lang="ru-RU" sz="2000" dirty="0"/>
              <a:t>ТУ </a:t>
            </a:r>
            <a:r>
              <a:rPr lang="ru-RU" sz="2000" dirty="0" err="1"/>
              <a:t>Дельфт</a:t>
            </a:r>
            <a:r>
              <a:rPr lang="ru-RU" sz="2000" dirty="0"/>
              <a:t>, Нидерланды – Денис Восков</a:t>
            </a:r>
            <a:r>
              <a:rPr lang="en-US" sz="2000" dirty="0"/>
              <a:t>.</a:t>
            </a:r>
          </a:p>
          <a:p>
            <a:pPr lvl="1"/>
            <a:r>
              <a:rPr lang="ru-RU" sz="2000" dirty="0"/>
              <a:t>У. Штутгарта, Германия – Мартин Шнайдер.</a:t>
            </a:r>
            <a:endParaRPr lang="en-US" sz="2000" dirty="0"/>
          </a:p>
          <a:p>
            <a:pPr lvl="1"/>
            <a:r>
              <a:rPr lang="ru-RU" sz="2000" dirty="0" err="1"/>
              <a:t>Лос</a:t>
            </a:r>
            <a:r>
              <a:rPr lang="ru-RU" sz="2000" dirty="0"/>
              <a:t> </a:t>
            </a:r>
            <a:r>
              <a:rPr lang="ru-RU" sz="2000" dirty="0" err="1"/>
              <a:t>Аламос</a:t>
            </a:r>
            <a:r>
              <a:rPr lang="ru-RU" sz="2000" dirty="0"/>
              <a:t>, США - </a:t>
            </a:r>
            <a:r>
              <a:rPr lang="ru-RU" sz="2000" dirty="0" err="1"/>
              <a:t>Жанмарко</a:t>
            </a:r>
            <a:r>
              <a:rPr lang="ru-RU" sz="2000" dirty="0"/>
              <a:t> </a:t>
            </a:r>
            <a:r>
              <a:rPr lang="ru-RU" sz="2000" dirty="0" err="1"/>
              <a:t>Манзини</a:t>
            </a:r>
            <a:r>
              <a:rPr lang="ru-RU" sz="2000" dirty="0"/>
              <a:t>.</a:t>
            </a:r>
          </a:p>
          <a:p>
            <a:r>
              <a:rPr lang="ru-RU" sz="2400" dirty="0"/>
              <a:t>Опосредованно:</a:t>
            </a:r>
          </a:p>
          <a:p>
            <a:pPr lvl="1"/>
            <a:r>
              <a:rPr lang="ru-RU" sz="2000" dirty="0" err="1"/>
              <a:t>Тоталь</a:t>
            </a:r>
            <a:r>
              <a:rPr lang="ru-RU" sz="2000" dirty="0"/>
              <a:t>, Шеврон, Эксон-Мобил, </a:t>
            </a:r>
            <a:r>
              <a:rPr lang="ru-RU" sz="2000" dirty="0" err="1"/>
              <a:t>Сторэнжи</a:t>
            </a:r>
            <a:r>
              <a:rPr lang="ru-RU" sz="2000" dirty="0"/>
              <a:t>, </a:t>
            </a:r>
            <a:r>
              <a:rPr lang="ru-RU" sz="2000" dirty="0" err="1"/>
              <a:t>Инпекс</a:t>
            </a:r>
            <a:r>
              <a:rPr lang="ru-RU" sz="2000" dirty="0"/>
              <a:t>, возможно Сименс.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4CC25-D7D8-5D45-B014-33A869BD74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Дальнейшее развитие</a:t>
            </a:r>
          </a:p>
          <a:p>
            <a:pPr lvl="1"/>
            <a:r>
              <a:rPr lang="ru-RU" dirty="0" err="1"/>
              <a:t>Многофизический</a:t>
            </a:r>
            <a:r>
              <a:rPr lang="ru-RU" dirty="0"/>
              <a:t> подход.</a:t>
            </a:r>
          </a:p>
          <a:p>
            <a:pPr lvl="1"/>
            <a:r>
              <a:rPr lang="ru-RU" dirty="0"/>
              <a:t>Развитие методов решения систем.</a:t>
            </a:r>
          </a:p>
          <a:p>
            <a:pPr lvl="1"/>
            <a:r>
              <a:rPr lang="ru-RU" dirty="0"/>
              <a:t>Детальная документация.</a:t>
            </a:r>
          </a:p>
          <a:p>
            <a:pPr lvl="1"/>
            <a:r>
              <a:rPr lang="ru-RU" dirty="0"/>
              <a:t>Книга в </a:t>
            </a:r>
            <a:r>
              <a:rPr lang="en-US" dirty="0"/>
              <a:t>springer.</a:t>
            </a:r>
            <a:endParaRPr lang="ru-RU" dirty="0"/>
          </a:p>
        </p:txBody>
      </p:sp>
      <p:pic>
        <p:nvPicPr>
          <p:cNvPr id="5" name="Picture 15" descr="01022">
            <a:extLst>
              <a:ext uri="{FF2B5EF4-FFF2-40B4-BE49-F238E27FC236}">
                <a16:creationId xmlns:a16="http://schemas.microsoft.com/office/drawing/2014/main" id="{3528F01C-195D-F44F-BA9A-49C4C4709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806" y="3621088"/>
            <a:ext cx="2592387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79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56B9-CB3A-4F4D-94B6-7171B6C2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Многофазная модель фильтрации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79AE8-AE54-7246-B9A5-30F93062BC5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00841" y="2534802"/>
            <a:ext cx="7017177" cy="5275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6217C-F09B-2E4E-92F7-8FF5944BF0C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74900" y="1916832"/>
            <a:ext cx="6017224" cy="5275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dirty="0">
                <a:noFill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3490C-FE9D-C84F-B1FD-0BD1E944D18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3568" y="3193204"/>
            <a:ext cx="8263288" cy="545727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dirty="0">
                <a:noFill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76C99-52D6-8F43-81E1-6F0287F14B02}"/>
              </a:ext>
            </a:extLst>
          </p:cNvPr>
          <p:cNvSpPr txBox="1"/>
          <p:nvPr/>
        </p:nvSpPr>
        <p:spPr>
          <a:xfrm>
            <a:off x="683568" y="1932032"/>
            <a:ext cx="133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Уравнения: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04D90E-8527-F744-888A-6BFAE1D3741B}"/>
              </a:ext>
            </a:extLst>
          </p:cNvPr>
          <p:cNvSpPr txBox="1"/>
          <p:nvPr/>
        </p:nvSpPr>
        <p:spPr>
          <a:xfrm>
            <a:off x="465660" y="1506022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Неизвестные: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808CB-A948-8746-9662-668E715926E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51720" y="1513212"/>
            <a:ext cx="4734116" cy="299569"/>
          </a:xfrm>
          <a:prstGeom prst="rect">
            <a:avLst/>
          </a:prstGeom>
          <a:blipFill rotWithShape="0">
            <a:blip r:embed="rId5"/>
            <a:stretch>
              <a:fillRect t="-132653" b="-161224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39E3F-9695-C242-9CFB-216B7BCC8EA5}"/>
              </a:ext>
            </a:extLst>
          </p:cNvPr>
          <p:cNvSpPr txBox="1"/>
          <p:nvPr/>
        </p:nvSpPr>
        <p:spPr>
          <a:xfrm>
            <a:off x="6908800" y="4779782"/>
            <a:ext cx="3405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Адаптация к решению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Схемы дискретизации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D7E7AB34-58E1-424F-AC68-E28CF780B7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8931"/>
            <a:ext cx="2833688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22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B8A0A-E02E-354C-B551-80FF1AD4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Многофазная модель фильтрации</a:t>
            </a:r>
          </a:p>
        </p:txBody>
      </p:sp>
      <p:pic>
        <p:nvPicPr>
          <p:cNvPr id="3" name="fracs2d">
            <a:hlinkClick r:id="" action="ppaction://media"/>
            <a:extLst>
              <a:ext uri="{FF2B5EF4-FFF2-40B4-BE49-F238E27FC236}">
                <a16:creationId xmlns:a16="http://schemas.microsoft.com/office/drawing/2014/main" id="{4791FE8C-A97D-4941-97E6-79938EB95E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1928" t="16706" r="12704" b="17678"/>
          <a:stretch>
            <a:fillRect/>
          </a:stretch>
        </p:blipFill>
        <p:spPr>
          <a:xfrm>
            <a:off x="8638635" y="1208852"/>
            <a:ext cx="3553365" cy="3553365"/>
          </a:xfrm>
          <a:prstGeom prst="rect">
            <a:avLst/>
          </a:prstGeom>
        </p:spPr>
      </p:pic>
      <p:pic>
        <p:nvPicPr>
          <p:cNvPr id="4" name="obstacles10.mov">
            <a:hlinkClick r:id="" action="ppaction://media"/>
            <a:extLst>
              <a:ext uri="{FF2B5EF4-FFF2-40B4-BE49-F238E27FC236}">
                <a16:creationId xmlns:a16="http://schemas.microsoft.com/office/drawing/2014/main" id="{80055E8D-A384-9849-8BD3-E5BFCBB826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9"/>
          <a:srcRect l="16577" r="6083"/>
          <a:stretch>
            <a:fillRect/>
          </a:stretch>
        </p:blipFill>
        <p:spPr bwMode="auto">
          <a:xfrm>
            <a:off x="4874801" y="2941558"/>
            <a:ext cx="4184533" cy="360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ff_swat2.avi">
            <a:hlinkClick r:id="" action="ppaction://media"/>
            <a:extLst>
              <a:ext uri="{FF2B5EF4-FFF2-40B4-BE49-F238E27FC236}">
                <a16:creationId xmlns:a16="http://schemas.microsoft.com/office/drawing/2014/main" id="{E59CC4BF-12F2-F143-AC1D-ABD79FA95B2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73"/>
          <a:stretch/>
        </p:blipFill>
        <p:spPr bwMode="auto">
          <a:xfrm>
            <a:off x="-1" y="1550378"/>
            <a:ext cx="5505969" cy="348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2D9ED-30F5-9E47-AD0E-149003A63DC8}"/>
              </a:ext>
            </a:extLst>
          </p:cNvPr>
          <p:cNvSpPr txBox="1"/>
          <p:nvPr/>
        </p:nvSpPr>
        <p:spPr>
          <a:xfrm>
            <a:off x="584200" y="5401734"/>
            <a:ext cx="38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Сложная геология и геометрия сеток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0D3133-87A3-B349-8241-D9008A60F272}"/>
              </a:ext>
            </a:extLst>
          </p:cNvPr>
          <p:cNvSpPr txBox="1"/>
          <p:nvPr/>
        </p:nvSpPr>
        <p:spPr>
          <a:xfrm>
            <a:off x="6242381" y="1828800"/>
            <a:ext cx="1449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Сильная</a:t>
            </a:r>
          </a:p>
          <a:p>
            <a:r>
              <a:rPr lang="ru-RU" dirty="0"/>
              <a:t>анизотропия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D3927-0C85-8440-B4E3-0EEBD64BE123}"/>
              </a:ext>
            </a:extLst>
          </p:cNvPr>
          <p:cNvSpPr txBox="1"/>
          <p:nvPr/>
        </p:nvSpPr>
        <p:spPr>
          <a:xfrm>
            <a:off x="9737988" y="4853777"/>
            <a:ext cx="178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Трещиноватость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778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66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zigzag">
            <a:hlinkClick r:id="" action="ppaction://media"/>
            <a:extLst>
              <a:ext uri="{FF2B5EF4-FFF2-40B4-BE49-F238E27FC236}">
                <a16:creationId xmlns:a16="http://schemas.microsoft.com/office/drawing/2014/main" id="{59A6EEDA-96F3-0445-A95A-AE274404C0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15818" y="973130"/>
            <a:ext cx="6565911" cy="5059732"/>
          </a:xfrm>
          <a:prstGeom prst="rect">
            <a:avLst/>
          </a:prstGeom>
        </p:spPr>
      </p:pic>
      <p:pic>
        <p:nvPicPr>
          <p:cNvPr id="11" name="diag">
            <a:hlinkClick r:id="" action="ppaction://media"/>
            <a:extLst>
              <a:ext uri="{FF2B5EF4-FFF2-40B4-BE49-F238E27FC236}">
                <a16:creationId xmlns:a16="http://schemas.microsoft.com/office/drawing/2014/main" id="{5E23E029-151C-024A-A0BE-FEE671B8942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7180" r="19540"/>
          <a:stretch>
            <a:fillRect/>
          </a:stretch>
        </p:blipFill>
        <p:spPr>
          <a:xfrm>
            <a:off x="-389459" y="973129"/>
            <a:ext cx="5580000" cy="5021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C7562-2B80-104C-AC1C-C026D42E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Многофазная модель фильтрации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987A7-9BE1-F844-904F-D755EDDC3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6493" y="1299291"/>
            <a:ext cx="4446568" cy="4491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D485A9-0931-004F-84C0-205C22FADB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540" y="1313280"/>
            <a:ext cx="4504267" cy="43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9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A575-565B-2D4E-A934-1B7A8CCD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Многофазная модель фильтрации</a:t>
            </a:r>
          </a:p>
        </p:txBody>
      </p:sp>
      <p:pic>
        <p:nvPicPr>
          <p:cNvPr id="4" name="spe10.mp4">
            <a:hlinkClick r:id="" action="ppaction://media"/>
            <a:extLst>
              <a:ext uri="{FF2B5EF4-FFF2-40B4-BE49-F238E27FC236}">
                <a16:creationId xmlns:a16="http://schemas.microsoft.com/office/drawing/2014/main" id="{1AF4C5CE-D992-DF4B-AB7F-16BB3C266A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0437" y="1558925"/>
            <a:ext cx="742632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8E901-11B4-F84C-828F-613358E1C7C2}"/>
              </a:ext>
            </a:extLst>
          </p:cNvPr>
          <p:cNvSpPr txBox="1"/>
          <p:nvPr/>
        </p:nvSpPr>
        <p:spPr>
          <a:xfrm>
            <a:off x="3175180" y="6096000"/>
            <a:ext cx="553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Обводнение пласта, геология на основе данных </a:t>
            </a:r>
            <a:r>
              <a:rPr lang="en-US" dirty="0"/>
              <a:t>SPE10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43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DD87-62E8-6C42-8577-8F585CC0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Схемы для оператора диффузии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1CD8C0-2ECB-A942-821A-A97AF7899085}"/>
                  </a:ext>
                </a:extLst>
              </p:cNvPr>
              <p:cNvSpPr txBox="1"/>
              <p:nvPr/>
            </p:nvSpPr>
            <p:spPr>
              <a:xfrm>
                <a:off x="8773337" y="812462"/>
                <a:ext cx="217394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1CD8C0-2ECB-A942-821A-A97AF7899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37" y="812462"/>
                <a:ext cx="2173941" cy="430887"/>
              </a:xfrm>
              <a:prstGeom prst="rect">
                <a:avLst/>
              </a:prstGeom>
              <a:blipFill>
                <a:blip r:embed="rId2"/>
                <a:stretch>
                  <a:fillRect l="-581" r="-5233" b="-3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1CA29E29-5894-A843-B570-E0E19EABB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79" y="1844574"/>
            <a:ext cx="3777472" cy="4193008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9EF98A1-A94C-5843-8733-694229DB6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35" y="1851164"/>
            <a:ext cx="3779838" cy="4179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41E868-E259-414A-9A5A-28EC21491460}"/>
              </a:ext>
            </a:extLst>
          </p:cNvPr>
          <p:cNvSpPr txBox="1"/>
          <p:nvPr/>
        </p:nvSpPr>
        <p:spPr>
          <a:xfrm>
            <a:off x="1801287" y="5620776"/>
            <a:ext cx="300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Схема </a:t>
            </a:r>
            <a:r>
              <a:rPr lang="en-US" dirty="0"/>
              <a:t>MPFA-O</a:t>
            </a:r>
            <a:r>
              <a:rPr lang="ru-RU" dirty="0"/>
              <a:t>, ошибка</a:t>
            </a:r>
            <a:r>
              <a:rPr lang="en-US" dirty="0"/>
              <a:t> O(h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C4E14-BBCE-1042-A2DD-0435CAE897D4}"/>
              </a:ext>
            </a:extLst>
          </p:cNvPr>
          <p:cNvSpPr txBox="1"/>
          <p:nvPr/>
        </p:nvSpPr>
        <p:spPr>
          <a:xfrm>
            <a:off x="6657667" y="5620777"/>
            <a:ext cx="269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Схема </a:t>
            </a:r>
            <a:r>
              <a:rPr lang="en-US" dirty="0"/>
              <a:t>TPFA</a:t>
            </a:r>
            <a:r>
              <a:rPr lang="ru-RU" dirty="0"/>
              <a:t>, ошибка</a:t>
            </a:r>
            <a:r>
              <a:rPr lang="en-US" dirty="0"/>
              <a:t> O(1)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599B9-E1D5-ED4F-9818-862AD92D6897}"/>
              </a:ext>
            </a:extLst>
          </p:cNvPr>
          <p:cNvSpPr txBox="1"/>
          <p:nvPr/>
        </p:nvSpPr>
        <p:spPr>
          <a:xfrm>
            <a:off x="3805517" y="6198058"/>
            <a:ext cx="385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регулярной сетке с анизотропией.</a:t>
            </a:r>
          </a:p>
        </p:txBody>
      </p:sp>
    </p:spTree>
    <p:extLst>
      <p:ext uri="{BB962C8B-B14F-4D97-AF65-F5344CB8AC3E}">
        <p14:creationId xmlns:p14="http://schemas.microsoft.com/office/powerpoint/2010/main" val="308453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A1A5-AD5B-BD44-A12F-B9FDD31E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Схемы для оператора диффузии</a:t>
            </a:r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C860B341-C67E-1B4D-A3B2-3C27C52BD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33" y="1811711"/>
            <a:ext cx="3787775" cy="4193008"/>
          </a:xfrm>
          <a:prstGeom prst="rect">
            <a:avLst/>
          </a:prstGeom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6EDA84C7-8AC2-2645-8413-B939371F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1799087"/>
            <a:ext cx="3779838" cy="4191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D49DA-A4D7-0F44-8DCA-3A209FC36CB2}"/>
              </a:ext>
            </a:extLst>
          </p:cNvPr>
          <p:cNvSpPr txBox="1"/>
          <p:nvPr/>
        </p:nvSpPr>
        <p:spPr>
          <a:xfrm>
            <a:off x="1504026" y="5525395"/>
            <a:ext cx="342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Нелинейная схема, ошибка</a:t>
            </a:r>
            <a:r>
              <a:rPr lang="en-US" dirty="0"/>
              <a:t> O(h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AE7DA-BA04-DE4D-8018-F89114C3D6FA}"/>
              </a:ext>
            </a:extLst>
          </p:cNvPr>
          <p:cNvSpPr txBox="1"/>
          <p:nvPr/>
        </p:nvSpPr>
        <p:spPr>
          <a:xfrm>
            <a:off x="6248399" y="5484986"/>
            <a:ext cx="324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Схема </a:t>
            </a:r>
            <a:r>
              <a:rPr lang="en-US" dirty="0"/>
              <a:t>MPFA-O</a:t>
            </a:r>
            <a:r>
              <a:rPr lang="ru-RU" dirty="0"/>
              <a:t>, неустойчивость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681AD-B904-DB4E-A578-E5A0C5DC983C}"/>
              </a:ext>
            </a:extLst>
          </p:cNvPr>
          <p:cNvSpPr txBox="1"/>
          <p:nvPr/>
        </p:nvSpPr>
        <p:spPr>
          <a:xfrm>
            <a:off x="2514599" y="6265293"/>
            <a:ext cx="692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неструктурированной сетке с анизотропией в тензоре диффузии.</a:t>
            </a:r>
          </a:p>
        </p:txBody>
      </p:sp>
    </p:spTree>
    <p:extLst>
      <p:ext uri="{BB962C8B-B14F-4D97-AF65-F5344CB8AC3E}">
        <p14:creationId xmlns:p14="http://schemas.microsoft.com/office/powerpoint/2010/main" val="78603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86D5D9CB-0BFB-1947-9E80-8FB419038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10" y="1784817"/>
            <a:ext cx="3775990" cy="4191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DA1A5-AD5B-BD44-A12F-B9FDD31E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Схемы для оператора диффузии</a:t>
            </a:r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C860B341-C67E-1B4D-A3B2-3C27C52BD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33" y="1811711"/>
            <a:ext cx="3787775" cy="4193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AE7DA-BA04-DE4D-8018-F89114C3D6FA}"/>
              </a:ext>
            </a:extLst>
          </p:cNvPr>
          <p:cNvSpPr txBox="1"/>
          <p:nvPr/>
        </p:nvSpPr>
        <p:spPr>
          <a:xfrm>
            <a:off x="6248399" y="5484986"/>
            <a:ext cx="300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Схема </a:t>
            </a:r>
            <a:r>
              <a:rPr lang="en-US" dirty="0"/>
              <a:t>MPFA-O</a:t>
            </a:r>
            <a:r>
              <a:rPr lang="ru-RU" dirty="0"/>
              <a:t>, ошибка</a:t>
            </a:r>
            <a:r>
              <a:rPr lang="en-US" dirty="0"/>
              <a:t> O(h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4ADB6-C82A-2F47-A920-3DEAB270AA35}"/>
              </a:ext>
            </a:extLst>
          </p:cNvPr>
          <p:cNvSpPr txBox="1"/>
          <p:nvPr/>
        </p:nvSpPr>
        <p:spPr>
          <a:xfrm>
            <a:off x="1504026" y="5525395"/>
            <a:ext cx="3426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Нелинейная схема, ошибка</a:t>
            </a:r>
            <a:r>
              <a:rPr lang="en-US" dirty="0"/>
              <a:t> O(h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2E25D-290B-894D-840C-7E132C19A419}"/>
              </a:ext>
            </a:extLst>
          </p:cNvPr>
          <p:cNvSpPr txBox="1"/>
          <p:nvPr/>
        </p:nvSpPr>
        <p:spPr>
          <a:xfrm>
            <a:off x="2913546" y="6125742"/>
            <a:ext cx="580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Слева – неструктурированная сетка, справа – регулярная.</a:t>
            </a:r>
          </a:p>
        </p:txBody>
      </p:sp>
    </p:spTree>
    <p:extLst>
      <p:ext uri="{BB962C8B-B14F-4D97-AF65-F5344CB8AC3E}">
        <p14:creationId xmlns:p14="http://schemas.microsoft.com/office/powerpoint/2010/main" val="264419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84A9-E2FE-8E47-A21C-8F3C3245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для анизотропной диффузии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B3FF1-F05E-3F4E-AFDB-36132D5678D0}"/>
              </a:ext>
            </a:extLst>
          </p:cNvPr>
          <p:cNvSpPr txBox="1"/>
          <p:nvPr/>
        </p:nvSpPr>
        <p:spPr>
          <a:xfrm>
            <a:off x="2084295" y="3294529"/>
            <a:ext cx="87634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Нельзя построить консервативную монотонную </a:t>
            </a:r>
            <a:r>
              <a:rPr lang="ru-RU" sz="2400" dirty="0">
                <a:solidFill>
                  <a:srgbClr val="FF0000"/>
                </a:solidFill>
              </a:rPr>
              <a:t>линейную</a:t>
            </a:r>
            <a:r>
              <a:rPr lang="ru-RU" sz="2400" dirty="0"/>
              <a:t> схему </a:t>
            </a:r>
          </a:p>
          <a:p>
            <a:r>
              <a:rPr lang="ru-RU" sz="2400" dirty="0"/>
              <a:t>второго порядка с компактным шаблоном</a:t>
            </a:r>
          </a:p>
          <a:p>
            <a:pPr marL="285750" indent="-285750">
              <a:buFontTx/>
              <a:buChar char="-"/>
            </a:pPr>
            <a:r>
              <a:rPr lang="ru-RU" dirty="0" err="1"/>
              <a:t>Киршоу</a:t>
            </a:r>
            <a:r>
              <a:rPr lang="ru-RU" dirty="0"/>
              <a:t>, 1966</a:t>
            </a:r>
          </a:p>
          <a:p>
            <a:pPr marL="285750" indent="-285750">
              <a:buFontTx/>
              <a:buChar char="-"/>
            </a:pPr>
            <a:r>
              <a:rPr lang="ru-RU" dirty="0" err="1"/>
              <a:t>Нордботтон</a:t>
            </a:r>
            <a:r>
              <a:rPr lang="ru-RU" dirty="0"/>
              <a:t> и др. 2007</a:t>
            </a:r>
          </a:p>
        </p:txBody>
      </p:sp>
    </p:spTree>
    <p:extLst>
      <p:ext uri="{BB962C8B-B14F-4D97-AF65-F5344CB8AC3E}">
        <p14:creationId xmlns:p14="http://schemas.microsoft.com/office/powerpoint/2010/main" val="392965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D63C-7A0D-CA4A-9AAA-1FFC46D7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для анизотропной диффузии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09B54-F401-0A41-B3D2-F1333C11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2188" cy="4351338"/>
          </a:xfrm>
        </p:spPr>
        <p:txBody>
          <a:bodyPr/>
          <a:lstStyle/>
          <a:p>
            <a:r>
              <a:rPr lang="ru-RU" dirty="0"/>
              <a:t>Нужен градиент вдоль конормали:</a:t>
            </a:r>
          </a:p>
          <a:p>
            <a:endParaRPr lang="ru-RU" dirty="0"/>
          </a:p>
          <a:p>
            <a:r>
              <a:rPr lang="ru-RU" dirty="0"/>
              <a:t>Двухточечная аппроксимация потока: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Утерянная часть потока должна учесть градиент вдоль:</a:t>
            </a:r>
          </a:p>
          <a:p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0590E-1C60-0541-8AB1-A0751DCD3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63" y="2228315"/>
            <a:ext cx="3779837" cy="1988456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D7BC050-B111-414F-826D-C801A7B812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25564"/>
              </p:ext>
            </p:extLst>
          </p:nvPr>
        </p:nvGraphicFramePr>
        <p:xfrm>
          <a:off x="8556424" y="4557479"/>
          <a:ext cx="1814913" cy="535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Equation" r:id="rId4" imgW="774360" imgH="228600" progId="Equation.DSMT4">
                  <p:embed/>
                </p:oleObj>
              </mc:Choice>
              <mc:Fallback>
                <p:oleObj name="Equation" r:id="rId4" imgW="774360" imgH="2286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6424" y="4557479"/>
                        <a:ext cx="1814913" cy="535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CCDE49B-18BA-1841-8515-F3A266EDF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849648"/>
              </p:ext>
            </p:extLst>
          </p:nvPr>
        </p:nvGraphicFramePr>
        <p:xfrm>
          <a:off x="1749314" y="3392481"/>
          <a:ext cx="3781851" cy="904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Equation" r:id="rId6" imgW="1803240" imgH="431640" progId="Equation.DSMT4">
                  <p:embed/>
                </p:oleObj>
              </mc:Choice>
              <mc:Fallback>
                <p:oleObj name="Equation" r:id="rId6" imgW="1803240" imgH="4316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49314" y="3392481"/>
                        <a:ext cx="3781851" cy="904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9E18C8C-BE07-654F-AE0E-1F3FC23228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757659"/>
              </p:ext>
            </p:extLst>
          </p:nvPr>
        </p:nvGraphicFramePr>
        <p:xfrm>
          <a:off x="1545680" y="5162159"/>
          <a:ext cx="4649507" cy="952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Equation" r:id="rId8" imgW="2108160" imgH="431640" progId="Equation.DSMT4">
                  <p:embed/>
                </p:oleObj>
              </mc:Choice>
              <mc:Fallback>
                <p:oleObj name="Equation" r:id="rId8" imgW="2108160" imgH="43164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45680" y="5162159"/>
                        <a:ext cx="4649507" cy="952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84320B0-4A64-FE49-8AC6-5732225C7CCA}"/>
              </a:ext>
            </a:extLst>
          </p:cNvPr>
          <p:cNvSpPr txBox="1"/>
          <p:nvPr/>
        </p:nvSpPr>
        <p:spPr>
          <a:xfrm>
            <a:off x="189654" y="6114491"/>
            <a:ext cx="9709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Terekhov, </a:t>
            </a:r>
            <a:r>
              <a:rPr lang="en-US" dirty="0" err="1"/>
              <a:t>Mallison</a:t>
            </a:r>
            <a:r>
              <a:rPr lang="en-US" dirty="0"/>
              <a:t>, </a:t>
            </a:r>
            <a:r>
              <a:rPr lang="en-US" dirty="0" err="1"/>
              <a:t>Tchelepi</a:t>
            </a:r>
            <a:r>
              <a:rPr lang="en-US" dirty="0"/>
              <a:t> “Cell-Centered Nonlinear Finite-Volume Methods for the Heterogeneous </a:t>
            </a:r>
          </a:p>
          <a:p>
            <a:r>
              <a:rPr lang="en-US" dirty="0"/>
              <a:t>Anisotropic Diffusion Problem”, JCP 2017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6AD9B9-42A1-054B-8855-299306A62971}"/>
                  </a:ext>
                </a:extLst>
              </p:cNvPr>
              <p:cNvSpPr txBox="1"/>
              <p:nvPr/>
            </p:nvSpPr>
            <p:spPr>
              <a:xfrm>
                <a:off x="1316552" y="2389992"/>
                <a:ext cx="5318589" cy="425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6AD9B9-42A1-054B-8855-299306A62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552" y="2389992"/>
                <a:ext cx="5318589" cy="425373"/>
              </a:xfrm>
              <a:prstGeom prst="rect">
                <a:avLst/>
              </a:prstGeom>
              <a:blipFill>
                <a:blip r:embed="rId10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95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D18C-71AB-1C49-8109-9CC763EE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INMOST?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016A-6D1C-5E4D-B3AC-D4F773B8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INMOST </a:t>
            </a:r>
            <a:r>
              <a:rPr lang="ru-RU" dirty="0"/>
              <a:t>аббревиатура (предложено Юрием Василевским):</a:t>
            </a:r>
            <a:endParaRPr lang="en-US" dirty="0"/>
          </a:p>
          <a:p>
            <a:pPr lvl="1"/>
            <a:r>
              <a:rPr lang="en-US" dirty="0"/>
              <a:t>Integrated</a:t>
            </a:r>
            <a:r>
              <a:rPr lang="ru-RU" dirty="0"/>
              <a:t> </a:t>
            </a:r>
            <a:endParaRPr lang="en-US" dirty="0"/>
          </a:p>
          <a:p>
            <a:pPr lvl="1"/>
            <a:r>
              <a:rPr lang="en-US" dirty="0"/>
              <a:t>Numerical</a:t>
            </a:r>
          </a:p>
          <a:p>
            <a:pPr lvl="1"/>
            <a:r>
              <a:rPr lang="en-US" dirty="0"/>
              <a:t>Modeling and</a:t>
            </a:r>
          </a:p>
          <a:p>
            <a:pPr lvl="1"/>
            <a:r>
              <a:rPr lang="en-US" dirty="0"/>
              <a:t>Object-oriented</a:t>
            </a:r>
          </a:p>
          <a:p>
            <a:pPr lvl="1"/>
            <a:r>
              <a:rPr lang="en-US" dirty="0"/>
              <a:t>Supercomputing</a:t>
            </a:r>
          </a:p>
          <a:p>
            <a:pPr lvl="1"/>
            <a:r>
              <a:rPr lang="en-US" dirty="0"/>
              <a:t>Technologies</a:t>
            </a:r>
          </a:p>
          <a:p>
            <a:r>
              <a:rPr lang="ru-RU" dirty="0"/>
              <a:t>Появилась как</a:t>
            </a:r>
            <a:r>
              <a:rPr lang="en-US" dirty="0"/>
              <a:t> MSPP </a:t>
            </a:r>
            <a:r>
              <a:rPr lang="ru-RU" dirty="0"/>
              <a:t>во время стажировки в</a:t>
            </a:r>
            <a:r>
              <a:rPr lang="en-US" dirty="0"/>
              <a:t> </a:t>
            </a:r>
            <a:r>
              <a:rPr lang="ru-RU" dirty="0"/>
              <a:t>Университете Хьюстона</a:t>
            </a:r>
            <a:r>
              <a:rPr lang="en-US" dirty="0"/>
              <a:t> / </a:t>
            </a:r>
            <a:r>
              <a:rPr lang="ru-RU" dirty="0"/>
              <a:t>Эксон-Мобил</a:t>
            </a:r>
            <a:r>
              <a:rPr lang="en-US" dirty="0"/>
              <a:t> </a:t>
            </a:r>
            <a:r>
              <a:rPr lang="ru-RU" dirty="0"/>
              <a:t>в</a:t>
            </a:r>
            <a:r>
              <a:rPr lang="en-US" dirty="0"/>
              <a:t> 2012</a:t>
            </a:r>
            <a:endParaRPr lang="ru-RU" dirty="0"/>
          </a:p>
          <a:p>
            <a:r>
              <a:rPr lang="ru-RU" dirty="0"/>
              <a:t>Алгоритмы описаны в книге и кандидатской диссертации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499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888C-1EC3-394F-AD4C-770F5986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для анизотропной диффузии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C14F-13B1-874A-975D-CB0DBA6F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0753" cy="4351338"/>
          </a:xfrm>
        </p:spPr>
        <p:txBody>
          <a:bodyPr/>
          <a:lstStyle/>
          <a:p>
            <a:r>
              <a:rPr lang="ru-RU" dirty="0"/>
              <a:t>Допустим мы можем аппроксимировать недостающие части потоков следующим образом: 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Тогда аппроксимация задается в виде: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3462D38-A61B-9B42-BAA3-E00EE1013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731" y="2864022"/>
            <a:ext cx="3779837" cy="2097087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A6D4E1B-EA9A-CB4C-BCAC-6A6D7643B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010003"/>
              </p:ext>
            </p:extLst>
          </p:nvPr>
        </p:nvGraphicFramePr>
        <p:xfrm>
          <a:off x="1003071" y="3096591"/>
          <a:ext cx="4431988" cy="99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4" imgW="2158920" imgH="482400" progId="Equation.DSMT4">
                  <p:embed/>
                </p:oleObj>
              </mc:Choice>
              <mc:Fallback>
                <p:oleObj name="Equation" r:id="rId4" imgW="2158920" imgH="4824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3071" y="3096591"/>
                        <a:ext cx="4431988" cy="99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50CFF3F-40F6-C140-A933-CC29F87C31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380823"/>
              </p:ext>
            </p:extLst>
          </p:nvPr>
        </p:nvGraphicFramePr>
        <p:xfrm>
          <a:off x="1947305" y="4595890"/>
          <a:ext cx="2691930" cy="126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Equation" r:id="rId6" imgW="1028520" imgH="482400" progId="Equation.DSMT4">
                  <p:embed/>
                </p:oleObj>
              </mc:Choice>
              <mc:Fallback>
                <p:oleObj name="Equation" r:id="rId6" imgW="1028520" imgH="4824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7305" y="4595890"/>
                        <a:ext cx="2691930" cy="126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594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D324-95B0-3F47-B5F3-75A41EF9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для анизотропной диффузии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79D78-18F5-C546-A9D2-33585D42E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Положительность решения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EC304-899B-1943-876A-4881415946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Выбор решения: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Приводит к монотонной матрице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54248-817B-504F-A53A-FB14C8475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Принцип максимума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6518E8-393A-7A49-BD4D-E686A5A265E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Выбор решения: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Приводит к М-матрице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47A05F7-6B28-274C-BE2C-3D2A05EBD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570897"/>
              </p:ext>
            </p:extLst>
          </p:nvPr>
        </p:nvGraphicFramePr>
        <p:xfrm>
          <a:off x="6701165" y="3270577"/>
          <a:ext cx="39370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3" imgW="2145960" imgH="431640" progId="Equation.DSMT4">
                  <p:embed/>
                </p:oleObj>
              </mc:Choice>
              <mc:Fallback>
                <p:oleObj name="Equation" r:id="rId3" imgW="2145960" imgH="43164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1165" y="3270577"/>
                        <a:ext cx="3937000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896C31-4052-6443-9423-7470A28ED7C6}"/>
                  </a:ext>
                </a:extLst>
              </p:cNvPr>
              <p:cNvSpPr txBox="1"/>
              <p:nvPr/>
            </p:nvSpPr>
            <p:spPr>
              <a:xfrm>
                <a:off x="793100" y="3067701"/>
                <a:ext cx="4756006" cy="5940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896C31-4052-6443-9423-7470A28ED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00" y="3067701"/>
                <a:ext cx="4756006" cy="594009"/>
              </a:xfrm>
              <a:prstGeom prst="rect">
                <a:avLst/>
              </a:prstGeom>
              <a:blipFill>
                <a:blip r:embed="rId5"/>
                <a:stretch>
                  <a:fillRect t="-4255" b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0801FF-8282-F747-94C8-E1A43F242ED2}"/>
                  </a:ext>
                </a:extLst>
              </p:cNvPr>
              <p:cNvSpPr txBox="1"/>
              <p:nvPr/>
            </p:nvSpPr>
            <p:spPr>
              <a:xfrm>
                <a:off x="793100" y="3738281"/>
                <a:ext cx="4756006" cy="571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0801FF-8282-F747-94C8-E1A43F242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00" y="3738281"/>
                <a:ext cx="4756006" cy="571182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857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BF2D6-624E-E040-A3E1-4A325340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Схемы для оператора диффузии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B565A7-F961-3742-92C7-78850E520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056946"/>
              </p:ext>
            </p:extLst>
          </p:nvPr>
        </p:nvGraphicFramePr>
        <p:xfrm>
          <a:off x="1722155" y="1690688"/>
          <a:ext cx="7604853" cy="221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0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TPFA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MPFA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NTPFA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NMPFA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Аппроксимация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Нет</a:t>
                      </a:r>
                      <a:r>
                        <a:rPr lang="en-US" b="1" dirty="0"/>
                        <a:t>!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Устойчивость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898">
                <a:tc>
                  <a:txBody>
                    <a:bodyPr/>
                    <a:lstStyle/>
                    <a:p>
                      <a:r>
                        <a:rPr lang="ru-RU" dirty="0"/>
                        <a:t>Принцип</a:t>
                      </a:r>
                    </a:p>
                    <a:p>
                      <a:r>
                        <a:rPr lang="ru-RU" dirty="0"/>
                        <a:t>максимума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553">
                <a:tc>
                  <a:txBody>
                    <a:bodyPr/>
                    <a:lstStyle/>
                    <a:p>
                      <a:r>
                        <a:rPr lang="ru-RU" dirty="0"/>
                        <a:t>Эффективность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A65254-E1DC-A541-BE6D-9A6FF21E1CB6}"/>
              </a:ext>
            </a:extLst>
          </p:cNvPr>
          <p:cNvCxnSpPr/>
          <p:nvPr/>
        </p:nvCxnSpPr>
        <p:spPr>
          <a:xfrm>
            <a:off x="1985682" y="6082710"/>
            <a:ext cx="7236823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53D194-3514-7D49-9796-8E49ECC88D96}"/>
              </a:ext>
            </a:extLst>
          </p:cNvPr>
          <p:cNvSpPr txBox="1"/>
          <p:nvPr/>
        </p:nvSpPr>
        <p:spPr>
          <a:xfrm>
            <a:off x="1942139" y="5469155"/>
            <a:ext cx="95314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r>
              <a:rPr lang="en-US" dirty="0"/>
              <a:t>TPFA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7D11D-6EBD-3D44-980C-B41AE8FE3327}"/>
              </a:ext>
            </a:extLst>
          </p:cNvPr>
          <p:cNvSpPr txBox="1"/>
          <p:nvPr/>
        </p:nvSpPr>
        <p:spPr>
          <a:xfrm>
            <a:off x="3795432" y="5416903"/>
            <a:ext cx="102207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r>
              <a:rPr lang="en-US" dirty="0"/>
              <a:t>MPFA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7D900-09C3-214C-B704-DA4515FEF467}"/>
              </a:ext>
            </a:extLst>
          </p:cNvPr>
          <p:cNvSpPr txBox="1"/>
          <p:nvPr/>
        </p:nvSpPr>
        <p:spPr>
          <a:xfrm>
            <a:off x="5604093" y="5364652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r>
              <a:rPr lang="en-US" dirty="0"/>
              <a:t>NTPFA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0462B-F547-CA41-B9AC-3C5A864551E3}"/>
              </a:ext>
            </a:extLst>
          </p:cNvPr>
          <p:cNvSpPr txBox="1"/>
          <p:nvPr/>
        </p:nvSpPr>
        <p:spPr>
          <a:xfrm>
            <a:off x="7337242" y="5315676"/>
            <a:ext cx="124489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r>
              <a:rPr lang="en-US" dirty="0"/>
              <a:t>NMPFA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8C156-F3E8-D94D-94CE-007D00F66022}"/>
              </a:ext>
            </a:extLst>
          </p:cNvPr>
          <p:cNvSpPr txBox="1"/>
          <p:nvPr/>
        </p:nvSpPr>
        <p:spPr>
          <a:xfrm>
            <a:off x="8804489" y="552791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r>
              <a:rPr lang="en-US" dirty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4654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863C-8445-F54C-A6D4-8F1A5AED8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Эффективность</a:t>
            </a:r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43F9045A-3249-5F40-A563-8DD8CEE0B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27" y="1690688"/>
            <a:ext cx="7635146" cy="4396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28561-9107-704C-B701-145FD6948612}"/>
              </a:ext>
            </a:extLst>
          </p:cNvPr>
          <p:cNvSpPr txBox="1"/>
          <p:nvPr/>
        </p:nvSpPr>
        <p:spPr>
          <a:xfrm>
            <a:off x="2749699" y="6087542"/>
            <a:ext cx="669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Применение различных подходов к решению нелинейной задачи.</a:t>
            </a:r>
          </a:p>
        </p:txBody>
      </p:sp>
    </p:spTree>
    <p:extLst>
      <p:ext uri="{BB962C8B-B14F-4D97-AF65-F5344CB8AC3E}">
        <p14:creationId xmlns:p14="http://schemas.microsoft.com/office/powerpoint/2010/main" val="269985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развития нелинейных методов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CCB863D-9CFE-4D21-804D-1E223B7F4A46}" type="slidenum">
              <a:rPr lang="en-US" altLang="ru-RU" smtClean="0"/>
              <a:pPr/>
              <a:t>24</a:t>
            </a:fld>
            <a:endParaRPr lang="en-US" altLang="ru-RU" dirty="0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2375698" y="1535783"/>
            <a:ext cx="97079" cy="509361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281188" y="1394791"/>
            <a:ext cx="191589" cy="2002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/>
          <p:cNvSpPr/>
          <p:nvPr/>
        </p:nvSpPr>
        <p:spPr>
          <a:xfrm>
            <a:off x="2310384" y="1853727"/>
            <a:ext cx="191589" cy="2002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/>
          <p:cNvSpPr/>
          <p:nvPr/>
        </p:nvSpPr>
        <p:spPr>
          <a:xfrm>
            <a:off x="2304284" y="2754227"/>
            <a:ext cx="191589" cy="2002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/>
          <p:cNvSpPr/>
          <p:nvPr/>
        </p:nvSpPr>
        <p:spPr>
          <a:xfrm>
            <a:off x="2303825" y="3616560"/>
            <a:ext cx="191589" cy="2002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/>
          <p:cNvSpPr/>
          <p:nvPr/>
        </p:nvSpPr>
        <p:spPr>
          <a:xfrm>
            <a:off x="2304284" y="4150443"/>
            <a:ext cx="191589" cy="2002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2501972" y="1342027"/>
            <a:ext cx="476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</a:t>
            </a:r>
            <a:r>
              <a:rPr lang="ru-RU" dirty="0" err="1"/>
              <a:t>Бертолацци</a:t>
            </a:r>
            <a:r>
              <a:rPr lang="ru-RU" dirty="0"/>
              <a:t>, </a:t>
            </a:r>
            <a:r>
              <a:rPr lang="ru-RU" dirty="0" err="1"/>
              <a:t>Манзини</a:t>
            </a:r>
            <a:r>
              <a:rPr lang="ru-RU" dirty="0"/>
              <a:t>, Кристоф </a:t>
            </a:r>
            <a:r>
              <a:rPr lang="ru-RU" dirty="0" err="1"/>
              <a:t>Ле</a:t>
            </a:r>
            <a:r>
              <a:rPr lang="ru-RU" dirty="0"/>
              <a:t> </a:t>
            </a:r>
            <a:r>
              <a:rPr lang="ru-RU" dirty="0" err="1"/>
              <a:t>Потье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542034" y="1765769"/>
            <a:ext cx="605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</a:t>
            </a:r>
            <a:r>
              <a:rPr lang="ru-RU" dirty="0" err="1"/>
              <a:t>Липников</a:t>
            </a:r>
            <a:r>
              <a:rPr lang="ru-RU" dirty="0"/>
              <a:t>, </a:t>
            </a:r>
            <a:r>
              <a:rPr lang="ru-RU" dirty="0" err="1"/>
              <a:t>Шашков</a:t>
            </a:r>
            <a:r>
              <a:rPr lang="ru-RU" dirty="0"/>
              <a:t>, </a:t>
            </a:r>
            <a:r>
              <a:rPr lang="ru-RU" dirty="0" err="1"/>
              <a:t>Святский</a:t>
            </a:r>
            <a:r>
              <a:rPr lang="ru-RU" dirty="0"/>
              <a:t>, Василевский, </a:t>
            </a:r>
            <a:r>
              <a:rPr lang="ru-RU" dirty="0" err="1"/>
              <a:t>Капырин</a:t>
            </a:r>
            <a:endParaRPr lang="ru-RU" dirty="0"/>
          </a:p>
        </p:txBody>
      </p:sp>
      <p:sp>
        <p:nvSpPr>
          <p:cNvPr id="18" name="Oval 17"/>
          <p:cNvSpPr/>
          <p:nvPr/>
        </p:nvSpPr>
        <p:spPr>
          <a:xfrm>
            <a:off x="2304283" y="2323618"/>
            <a:ext cx="191589" cy="2002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2562442" y="2238517"/>
            <a:ext cx="503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 </a:t>
            </a:r>
            <a:r>
              <a:rPr lang="ru-RU" dirty="0" err="1"/>
              <a:t>Липников</a:t>
            </a:r>
            <a:r>
              <a:rPr lang="ru-RU" dirty="0"/>
              <a:t>, </a:t>
            </a:r>
            <a:r>
              <a:rPr lang="ru-RU" dirty="0" err="1"/>
              <a:t>Святский</a:t>
            </a:r>
            <a:r>
              <a:rPr lang="ru-RU" dirty="0"/>
              <a:t>, Василевский, </a:t>
            </a:r>
            <a:r>
              <a:rPr lang="ru-RU" dirty="0" err="1"/>
              <a:t>Ле</a:t>
            </a:r>
            <a:r>
              <a:rPr lang="ru-RU" dirty="0"/>
              <a:t> </a:t>
            </a:r>
            <a:r>
              <a:rPr lang="ru-RU" dirty="0" err="1"/>
              <a:t>Потье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2548994" y="3484115"/>
            <a:ext cx="678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 </a:t>
            </a:r>
            <a:r>
              <a:rPr lang="ru-RU" dirty="0" err="1"/>
              <a:t>Липников</a:t>
            </a:r>
            <a:r>
              <a:rPr lang="ru-RU" dirty="0"/>
              <a:t>, </a:t>
            </a:r>
            <a:r>
              <a:rPr lang="ru-RU" dirty="0" err="1"/>
              <a:t>Свяцкий</a:t>
            </a:r>
            <a:r>
              <a:rPr lang="ru-RU" dirty="0"/>
              <a:t>, Василевский, Терехов, </a:t>
            </a:r>
            <a:r>
              <a:rPr lang="ru-RU" dirty="0" err="1"/>
              <a:t>Жикианг</a:t>
            </a:r>
            <a:r>
              <a:rPr lang="ru-RU" dirty="0"/>
              <a:t>. </a:t>
            </a:r>
            <a:r>
              <a:rPr lang="ru-RU" dirty="0" err="1"/>
              <a:t>Гуангвей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2548995" y="3992388"/>
            <a:ext cx="251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</a:t>
            </a:r>
            <a:r>
              <a:rPr lang="ru-RU" dirty="0" err="1"/>
              <a:t>Жиминг</a:t>
            </a:r>
            <a:r>
              <a:rPr lang="ru-RU" dirty="0"/>
              <a:t>, </a:t>
            </a:r>
            <a:r>
              <a:rPr lang="ru-RU" dirty="0" err="1"/>
              <a:t>Джиминг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595895" y="2682956"/>
            <a:ext cx="302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</a:t>
            </a:r>
            <a:r>
              <a:rPr lang="ru-RU" dirty="0"/>
              <a:t>Данилов, Василевский</a:t>
            </a:r>
          </a:p>
        </p:txBody>
      </p:sp>
      <p:sp>
        <p:nvSpPr>
          <p:cNvPr id="23" name="Oval 22"/>
          <p:cNvSpPr/>
          <p:nvPr/>
        </p:nvSpPr>
        <p:spPr>
          <a:xfrm>
            <a:off x="2302959" y="5098282"/>
            <a:ext cx="191589" cy="2002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2542034" y="4493245"/>
            <a:ext cx="379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</a:t>
            </a:r>
            <a:r>
              <a:rPr lang="ru-RU" dirty="0"/>
              <a:t>Никитин, Терехов, Василевский</a:t>
            </a:r>
          </a:p>
        </p:txBody>
      </p:sp>
      <p:sp>
        <p:nvSpPr>
          <p:cNvPr id="26" name="Oval 25"/>
          <p:cNvSpPr/>
          <p:nvPr/>
        </p:nvSpPr>
        <p:spPr>
          <a:xfrm>
            <a:off x="2310384" y="4673950"/>
            <a:ext cx="191589" cy="2002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2578613" y="4963243"/>
            <a:ext cx="481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</a:t>
            </a:r>
            <a:r>
              <a:rPr lang="ru-RU" dirty="0" err="1"/>
              <a:t>Куероз</a:t>
            </a:r>
            <a:r>
              <a:rPr lang="ru-RU" dirty="0"/>
              <a:t>, </a:t>
            </a:r>
            <a:r>
              <a:rPr lang="ru-RU" dirty="0" err="1"/>
              <a:t>Соуза</a:t>
            </a:r>
            <a:r>
              <a:rPr lang="ru-RU" dirty="0"/>
              <a:t>, </a:t>
            </a:r>
            <a:r>
              <a:rPr lang="ru-RU" dirty="0" err="1"/>
              <a:t>Сонтерарс</a:t>
            </a:r>
            <a:r>
              <a:rPr lang="ru-RU" dirty="0"/>
              <a:t>, Лира, </a:t>
            </a:r>
            <a:r>
              <a:rPr lang="ru-RU" dirty="0" err="1"/>
              <a:t>Карвалхо</a:t>
            </a:r>
            <a:endParaRPr lang="ru-RU" dirty="0"/>
          </a:p>
        </p:txBody>
      </p:sp>
      <p:sp>
        <p:nvSpPr>
          <p:cNvPr id="28" name="Oval 27"/>
          <p:cNvSpPr/>
          <p:nvPr/>
        </p:nvSpPr>
        <p:spPr>
          <a:xfrm>
            <a:off x="2333439" y="5518906"/>
            <a:ext cx="191589" cy="2002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2596902" y="5457019"/>
            <a:ext cx="25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</a:t>
            </a:r>
            <a:r>
              <a:rPr lang="ru-RU" dirty="0" err="1"/>
              <a:t>Жиминг</a:t>
            </a:r>
            <a:r>
              <a:rPr lang="ru-RU" dirty="0"/>
              <a:t>, </a:t>
            </a:r>
            <a:r>
              <a:rPr lang="ru-RU" dirty="0" err="1"/>
              <a:t>Джиминг</a:t>
            </a:r>
            <a:endParaRPr lang="ru-RU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D6E7BF-B191-6C44-A8F3-C77BC28C5114}"/>
              </a:ext>
            </a:extLst>
          </p:cNvPr>
          <p:cNvSpPr/>
          <p:nvPr/>
        </p:nvSpPr>
        <p:spPr>
          <a:xfrm>
            <a:off x="2363965" y="6030858"/>
            <a:ext cx="191589" cy="2002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C1ECC1-AAB1-B540-96D6-F61BEBA4C6C3}"/>
              </a:ext>
            </a:extLst>
          </p:cNvPr>
          <p:cNvSpPr txBox="1"/>
          <p:nvPr/>
        </p:nvSpPr>
        <p:spPr>
          <a:xfrm>
            <a:off x="2619526" y="5946341"/>
            <a:ext cx="611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</a:t>
            </a:r>
            <a:r>
              <a:rPr lang="ru-RU" dirty="0"/>
              <a:t>7</a:t>
            </a:r>
            <a:r>
              <a:rPr lang="en-US" dirty="0"/>
              <a:t> </a:t>
            </a:r>
            <a:r>
              <a:rPr lang="ru-RU" dirty="0"/>
              <a:t>Терехов, </a:t>
            </a:r>
            <a:r>
              <a:rPr lang="ru-RU" dirty="0" err="1"/>
              <a:t>Мэллисон</a:t>
            </a:r>
            <a:r>
              <a:rPr lang="ru-RU" dirty="0"/>
              <a:t>, </a:t>
            </a:r>
            <a:r>
              <a:rPr lang="ru-RU" dirty="0" err="1"/>
              <a:t>Челепи</a:t>
            </a:r>
            <a:r>
              <a:rPr lang="ru-RU" dirty="0"/>
              <a:t>, Шнайдер, </a:t>
            </a:r>
            <a:r>
              <a:rPr lang="ru-RU" dirty="0" err="1"/>
              <a:t>Флемиг</a:t>
            </a:r>
            <a:r>
              <a:rPr lang="ru-RU" dirty="0"/>
              <a:t>, </a:t>
            </a:r>
            <a:r>
              <a:rPr lang="ru-RU" dirty="0" err="1"/>
              <a:t>Хелмиг</a:t>
            </a:r>
            <a:endParaRPr lang="ru-R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3C3B71-38EC-7E4C-8563-79735A58453E}"/>
              </a:ext>
            </a:extLst>
          </p:cNvPr>
          <p:cNvSpPr/>
          <p:nvPr/>
        </p:nvSpPr>
        <p:spPr>
          <a:xfrm>
            <a:off x="2297013" y="3146645"/>
            <a:ext cx="191589" cy="20029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55D3E-5475-0A4C-A83C-57C222540B5B}"/>
              </a:ext>
            </a:extLst>
          </p:cNvPr>
          <p:cNvSpPr txBox="1"/>
          <p:nvPr/>
        </p:nvSpPr>
        <p:spPr>
          <a:xfrm>
            <a:off x="2586931" y="3050508"/>
            <a:ext cx="245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</a:t>
            </a:r>
            <a:r>
              <a:rPr lang="ru-RU" dirty="0"/>
              <a:t>1</a:t>
            </a:r>
            <a:r>
              <a:rPr lang="en-US" dirty="0"/>
              <a:t> </a:t>
            </a:r>
            <a:r>
              <a:rPr lang="ru-RU" dirty="0" err="1"/>
              <a:t>Дроньо</a:t>
            </a:r>
            <a:r>
              <a:rPr lang="ru-RU" dirty="0"/>
              <a:t>, </a:t>
            </a:r>
            <a:r>
              <a:rPr lang="ru-RU" dirty="0" err="1"/>
              <a:t>Ле</a:t>
            </a:r>
            <a:r>
              <a:rPr lang="ru-RU" dirty="0"/>
              <a:t> </a:t>
            </a:r>
            <a:r>
              <a:rPr lang="ru-RU" dirty="0" err="1"/>
              <a:t>Потье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8302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75AAA-59A7-7F49-8A80-97190A34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упругость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362D38D3-C355-0940-AD91-D42DCF787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700213"/>
            <a:ext cx="1785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dirty="0"/>
              <a:t>Неизвестные:</a:t>
            </a:r>
            <a:endParaRPr lang="en-US" altLang="ru-RU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0ECDEDF1-2E14-384C-85FE-61C904467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43125"/>
            <a:ext cx="1493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/>
              <a:t>Уравнения</a:t>
            </a:r>
            <a:r>
              <a:rPr lang="en-US" altLang="ru-RU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404B9-6163-9C4A-A1D0-3C1056210AC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63619" y="1747209"/>
            <a:ext cx="705321" cy="276999"/>
          </a:xfrm>
          <a:prstGeom prst="rect">
            <a:avLst/>
          </a:prstGeom>
          <a:blipFill rotWithShape="0">
            <a:blip r:embed="rId2"/>
            <a:stretch>
              <a:fillRect l="-3448" r="-3448" b="-4444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1B5F5-2558-7D44-92FD-75EA934E670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53975" y="2184706"/>
            <a:ext cx="1313693" cy="276999"/>
          </a:xfrm>
          <a:prstGeom prst="rect">
            <a:avLst/>
          </a:prstGeom>
          <a:blipFill rotWithShape="0">
            <a:blip r:embed="rId3"/>
            <a:stretch>
              <a:fillRect l="-465" r="-3256" b="-8696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69AF2-51CE-2940-B012-91F48A832D6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74124" y="2437183"/>
            <a:ext cx="1742400" cy="55976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BC259-665F-3640-A486-AEAB9035C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747" y="3188263"/>
            <a:ext cx="3492500" cy="295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D2B72AE2-8461-4C40-9A19-1C2F8C791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121754"/>
            <a:ext cx="3389868" cy="30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AF588CDA-4920-AF49-B756-5B02A4C40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684" y="3041380"/>
            <a:ext cx="3409670" cy="310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0B01F7-69C0-BD4F-AFBC-7039E54712FA}"/>
              </a:ext>
            </a:extLst>
          </p:cNvPr>
          <p:cNvSpPr txBox="1"/>
          <p:nvPr/>
        </p:nvSpPr>
        <p:spPr>
          <a:xfrm>
            <a:off x="1358106" y="6146615"/>
            <a:ext cx="143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Нагружение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3E3EC-FCDA-D54B-8F0E-89604E78A931}"/>
              </a:ext>
            </a:extLst>
          </p:cNvPr>
          <p:cNvSpPr txBox="1"/>
          <p:nvPr/>
        </p:nvSpPr>
        <p:spPr>
          <a:xfrm>
            <a:off x="5379874" y="6153260"/>
            <a:ext cx="145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Скручивание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53126-6669-BA4D-A457-8FE1849CE742}"/>
              </a:ext>
            </a:extLst>
          </p:cNvPr>
          <p:cNvSpPr txBox="1"/>
          <p:nvPr/>
        </p:nvSpPr>
        <p:spPr>
          <a:xfrm>
            <a:off x="9057024" y="6153260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Сгибание</a:t>
            </a:r>
          </a:p>
        </p:txBody>
      </p:sp>
    </p:spTree>
    <p:extLst>
      <p:ext uri="{BB962C8B-B14F-4D97-AF65-F5344CB8AC3E}">
        <p14:creationId xmlns:p14="http://schemas.microsoft.com/office/powerpoint/2010/main" val="328148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DE5A5-2A5C-2D4A-8D81-7F56DCF8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упругость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E43AA-6652-344D-9A4D-61956D178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ru-RU" dirty="0"/>
                  <a:t>При отсутствии </a:t>
                </a:r>
                <a:r>
                  <a:rPr lang="ru-RU" dirty="0" err="1"/>
                  <a:t>несжимаемости</a:t>
                </a:r>
                <a:r>
                  <a:rPr lang="ru-RU" dirty="0"/>
                  <a:t> (иначе тензор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∁</m:t>
                    </m:r>
                  </m:oMath>
                </a14:m>
                <a:r>
                  <a:rPr lang="ru-RU" dirty="0"/>
                  <a:t> - сингулярный):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∁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ru-RU" dirty="0"/>
                  <a:t>В постановке Войта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- </a:t>
                </a:r>
                <a:r>
                  <a:rPr lang="ru-RU" dirty="0"/>
                  <a:t>матрица 6 на 6 эквивалент тензора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ru-R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ru-RU" dirty="0"/>
                  <a:t>- вектор из 6 компонент, эквивалент тензора стресса: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𝑁𝐸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ru-RU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преобразование нормали в матрицу 3 на 6:</a:t>
                </a:r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E43AA-6652-344D-9A4D-61956D178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3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030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E612-DEEC-5E4C-B463-485D26DC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упругость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3E010D-DD7D-CC47-A326-61B2D3BD16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dirty="0"/>
                  <a:t>Преобразования приводят к потоку вида,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dirty="0"/>
                  <a:t> - тензора 3 на 3:</a:t>
                </a:r>
                <a:endParaRPr lang="en-US" dirty="0"/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Из выражения на поток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 можно аналогично диффузии получить выражение на: </a:t>
                </a:r>
              </a:p>
              <a:p>
                <a:pPr lvl="1"/>
                <a:r>
                  <a:rPr lang="ru-RU" dirty="0"/>
                  <a:t>двухточечный поток, </a:t>
                </a:r>
              </a:p>
              <a:p>
                <a:pPr lvl="1"/>
                <a:r>
                  <a:rPr lang="ru-RU" dirty="0"/>
                  <a:t>касательную поправку </a:t>
                </a:r>
              </a:p>
              <a:p>
                <a:pPr lvl="1"/>
                <a:r>
                  <a:rPr lang="ru-RU" dirty="0"/>
                  <a:t>и метод интерполяции.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3E010D-DD7D-CC47-A326-61B2D3BD1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D21524-1684-9F4A-88BD-C0E0C50E26D0}"/>
              </a:ext>
            </a:extLst>
          </p:cNvPr>
          <p:cNvSpPr txBox="1"/>
          <p:nvPr/>
        </p:nvSpPr>
        <p:spPr>
          <a:xfrm>
            <a:off x="262704" y="6311900"/>
            <a:ext cx="1166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Terekhov, </a:t>
            </a:r>
            <a:r>
              <a:rPr lang="en-US" dirty="0" err="1"/>
              <a:t>Tchelepi</a:t>
            </a:r>
            <a:r>
              <a:rPr lang="en-US" dirty="0"/>
              <a:t> “Cell-centered finite volume method for heterogeneous full-tensor anisotropic linear elasticity”, </a:t>
            </a:r>
            <a:r>
              <a:rPr lang="ru-RU" dirty="0"/>
              <a:t>подана</a:t>
            </a:r>
          </a:p>
        </p:txBody>
      </p:sp>
    </p:spTree>
    <p:extLst>
      <p:ext uri="{BB962C8B-B14F-4D97-AF65-F5344CB8AC3E}">
        <p14:creationId xmlns:p14="http://schemas.microsoft.com/office/powerpoint/2010/main" val="1618620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AA8E-F66E-804C-9C55-F4D7BF57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упругость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1749DD-603F-3942-951C-01AFC30F73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RU" dirty="0"/>
                  <a:t>Двухточечный поток,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ниже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dirty="0"/>
                  <a:t> - матрица 3 на 3 проекций тензоров на нормаль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TPFA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ru-RU" dirty="0"/>
                  <a:t>Касательная поправка:</a:t>
                </a:r>
              </a:p>
              <a:p>
                <a:endParaRPr lang="ru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⨂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ru-RU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⨂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⨂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Позволяет строить схему на произвольных сетках с гетерогенными тензорами.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1749DD-603F-3942-951C-01AFC30F7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b="-38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543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116E-6094-EB47-9458-391F0911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Поромеханика</a:t>
            </a:r>
            <a:endParaRPr lang="ru-RU" dirty="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FDBD87F0-5AF0-9E40-8B45-44A8A7E8E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700213"/>
            <a:ext cx="1785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/>
              <a:t>Неизвестные:</a:t>
            </a:r>
            <a:endParaRPr lang="en-US" altLang="ru-RU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FF5DD0D-E439-D94C-97DA-BBF50C4D6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43125"/>
            <a:ext cx="1493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/>
              <a:t>Уравнения</a:t>
            </a:r>
            <a:r>
              <a:rPr lang="en-US" altLang="ru-RU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5A7D9-B37B-2F4C-953E-17430220401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63619" y="1747209"/>
            <a:ext cx="932948" cy="276999"/>
          </a:xfrm>
          <a:prstGeom prst="rect">
            <a:avLst/>
          </a:prstGeom>
          <a:blipFill rotWithShape="0">
            <a:blip r:embed="rId2"/>
            <a:stretch>
              <a:fillRect l="-2614" r="-5229" b="-28889"/>
            </a:stretch>
          </a:blipFill>
        </p:spPr>
        <p:txBody>
          <a:bodyPr/>
          <a:lstStyle/>
          <a:p>
            <a:r>
              <a:rPr lang="en-US" dirty="0">
                <a:noFill/>
              </a:rPr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42CD8-B1DA-9046-95E4-CBF310394B54}"/>
              </a:ext>
            </a:extLst>
          </p:cNvPr>
          <p:cNvSpPr txBox="1"/>
          <p:nvPr/>
        </p:nvSpPr>
        <p:spPr>
          <a:xfrm>
            <a:off x="4173926" y="5419165"/>
            <a:ext cx="379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Так же известны, как уравнения </a:t>
            </a:r>
            <a:r>
              <a:rPr lang="ru-RU" dirty="0" err="1"/>
              <a:t>Био</a:t>
            </a:r>
            <a:r>
              <a:rPr lang="ru-RU" dirty="0"/>
              <a:t>.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081A56-FE12-C14B-B734-A0E5B1C16822}"/>
                  </a:ext>
                </a:extLst>
              </p:cNvPr>
              <p:cNvSpPr txBox="1"/>
              <p:nvPr/>
            </p:nvSpPr>
            <p:spPr>
              <a:xfrm>
                <a:off x="2118811" y="2143124"/>
                <a:ext cx="6325942" cy="710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𝐊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081A56-FE12-C14B-B734-A0E5B1C1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811" y="2143124"/>
                <a:ext cx="6325942" cy="710131"/>
              </a:xfrm>
              <a:prstGeom prst="rect">
                <a:avLst/>
              </a:prstGeom>
              <a:blipFill>
                <a:blip r:embed="rId3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F717B0-A8C1-3949-88ED-EF610E050E41}"/>
                  </a:ext>
                </a:extLst>
              </p:cNvPr>
              <p:cNvSpPr txBox="1"/>
              <p:nvPr/>
            </p:nvSpPr>
            <p:spPr>
              <a:xfrm>
                <a:off x="3404691" y="3018417"/>
                <a:ext cx="3001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F717B0-A8C1-3949-88ED-EF610E050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691" y="3018417"/>
                <a:ext cx="3001271" cy="369332"/>
              </a:xfrm>
              <a:prstGeom prst="rect">
                <a:avLst/>
              </a:prstGeom>
              <a:blipFill>
                <a:blip r:embed="rId4"/>
                <a:stretch>
                  <a:fillRect r="-422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D99C71-FD62-2F4C-AD0E-D3E70BE17F81}"/>
                  </a:ext>
                </a:extLst>
              </p:cNvPr>
              <p:cNvSpPr/>
              <p:nvPr/>
            </p:nvSpPr>
            <p:spPr>
              <a:xfrm>
                <a:off x="3342793" y="3564765"/>
                <a:ext cx="2428806" cy="838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D99C71-FD62-2F4C-AD0E-D3E70BE1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793" y="3564765"/>
                <a:ext cx="2428806" cy="838691"/>
              </a:xfrm>
              <a:prstGeom prst="rect">
                <a:avLst/>
              </a:prstGeom>
              <a:blipFill>
                <a:blip r:embed="rId5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879C8F3-5EB5-554C-A628-8E50D06D6353}"/>
              </a:ext>
            </a:extLst>
          </p:cNvPr>
          <p:cNvSpPr txBox="1"/>
          <p:nvPr/>
        </p:nvSpPr>
        <p:spPr>
          <a:xfrm>
            <a:off x="1358106" y="5819299"/>
            <a:ext cx="980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 аналогии с упругостью и диффузией можно прийти к выражению на поток, однако есть </a:t>
            </a:r>
            <a:r>
              <a:rPr lang="ru-RU" dirty="0">
                <a:solidFill>
                  <a:srgbClr val="FF0000"/>
                </a:solidFill>
              </a:rPr>
              <a:t>нюанс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08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1E4FA-8F66-A54A-B99A-503BEB41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07950"/>
            <a:ext cx="94615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77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B20C-2FFF-C647-AC89-F3CB454C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Поромеханика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51A8E-7DED-494A-A625-6FD2586B8722}"/>
              </a:ext>
            </a:extLst>
          </p:cNvPr>
          <p:cNvSpPr txBox="1"/>
          <p:nvPr/>
        </p:nvSpPr>
        <p:spPr>
          <a:xfrm>
            <a:off x="123055" y="6446370"/>
            <a:ext cx="1206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Terekhov, </a:t>
            </a:r>
            <a:r>
              <a:rPr lang="en-US" dirty="0" err="1"/>
              <a:t>Castelleto</a:t>
            </a:r>
            <a:r>
              <a:rPr lang="en-US" dirty="0"/>
              <a:t>, </a:t>
            </a:r>
            <a:r>
              <a:rPr lang="en-US" dirty="0" err="1"/>
              <a:t>Tchelepi</a:t>
            </a:r>
            <a:r>
              <a:rPr lang="en-US" dirty="0"/>
              <a:t> “A finite volume method for heterogeneous anisotropic </a:t>
            </a:r>
            <a:r>
              <a:rPr lang="en-US" dirty="0" err="1"/>
              <a:t>geomechanics</a:t>
            </a:r>
            <a:r>
              <a:rPr lang="en-US" dirty="0"/>
              <a:t>”, </a:t>
            </a:r>
            <a:r>
              <a:rPr lang="ru-RU" dirty="0"/>
              <a:t>готовится к публикации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21EC8-CAED-F146-8A10-7A5FF334A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44" y="1378306"/>
            <a:ext cx="9049311" cy="4540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89BE137-A0A9-8F47-984E-81FFA8827C8F}"/>
              </a:ext>
            </a:extLst>
          </p:cNvPr>
          <p:cNvSpPr/>
          <p:nvPr/>
        </p:nvSpPr>
        <p:spPr>
          <a:xfrm>
            <a:off x="4450978" y="3423020"/>
            <a:ext cx="2272552" cy="15329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C2E035-779B-6744-93E8-CD0D0FB13F99}"/>
              </a:ext>
            </a:extLst>
          </p:cNvPr>
          <p:cNvSpPr/>
          <p:nvPr/>
        </p:nvSpPr>
        <p:spPr>
          <a:xfrm>
            <a:off x="4146177" y="1201583"/>
            <a:ext cx="2272552" cy="15329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BD03BD-8D64-9342-A902-380C92FF4F3A}"/>
              </a:ext>
            </a:extLst>
          </p:cNvPr>
          <p:cNvSpPr txBox="1"/>
          <p:nvPr/>
        </p:nvSpPr>
        <p:spPr>
          <a:xfrm>
            <a:off x="367235" y="1810294"/>
            <a:ext cx="357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Выражение на равенство потоков: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CD928-08E9-5144-987A-E5B536B8BB4A}"/>
              </a:ext>
            </a:extLst>
          </p:cNvPr>
          <p:cNvSpPr txBox="1"/>
          <p:nvPr/>
        </p:nvSpPr>
        <p:spPr>
          <a:xfrm>
            <a:off x="1422470" y="5779199"/>
            <a:ext cx="91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Эти матрицы содержат одно отрицательное и одно положительное собственное значение.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7AABD0-D430-B34C-8E60-C42D64174DE2}"/>
              </a:ext>
            </a:extLst>
          </p:cNvPr>
          <p:cNvSpPr/>
          <p:nvPr/>
        </p:nvSpPr>
        <p:spPr>
          <a:xfrm>
            <a:off x="7368988" y="1178952"/>
            <a:ext cx="2568388" cy="153296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DFF925-5A79-6048-B9E8-C8DF42119723}"/>
              </a:ext>
            </a:extLst>
          </p:cNvPr>
          <p:cNvSpPr/>
          <p:nvPr/>
        </p:nvSpPr>
        <p:spPr>
          <a:xfrm>
            <a:off x="7597588" y="3423019"/>
            <a:ext cx="2339788" cy="153296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57510D-8129-1B4E-AEB1-2761E52634DC}"/>
                  </a:ext>
                </a:extLst>
              </p:cNvPr>
              <p:cNvSpPr txBox="1"/>
              <p:nvPr/>
            </p:nvSpPr>
            <p:spPr>
              <a:xfrm>
                <a:off x="1422470" y="6047114"/>
                <a:ext cx="80511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>
                    <a:solidFill>
                      <a:schemeClr val="accent1"/>
                    </a:solidFill>
                  </a:rPr>
                  <a:t>Эти матрицы могут иметь отрицательные собственные значение при малом </a:t>
                </a:r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57510D-8129-1B4E-AEB1-2761E526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470" y="6047114"/>
                <a:ext cx="8051178" cy="369332"/>
              </a:xfrm>
              <a:prstGeom prst="rect">
                <a:avLst/>
              </a:prstGeom>
              <a:blipFill>
                <a:blip r:embed="rId3"/>
                <a:stretch>
                  <a:fillRect l="-472" t="-3333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781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097-5D7B-E24D-9895-22912778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Несжимаемая жидкость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F6C84193-AC01-F44C-BA75-4B51C951B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3" y="1839913"/>
            <a:ext cx="1492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/>
              <a:t>Уравнения</a:t>
            </a:r>
            <a:r>
              <a:rPr lang="en-US" altLang="ru-RU"/>
              <a:t>: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0989DD40-E34B-EF4E-BF03-F342A9D2D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237" y="2859462"/>
            <a:ext cx="1851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dirty="0"/>
              <a:t>Неизвестные</a:t>
            </a:r>
            <a:r>
              <a:rPr lang="en-US" altLang="ru-RU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C61C7-141E-D94B-A5C9-2DE3C5F5086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56170" y="2486741"/>
            <a:ext cx="1153393" cy="276999"/>
          </a:xfrm>
          <a:prstGeom prst="rect">
            <a:avLst/>
          </a:prstGeom>
          <a:blipFill rotWithShape="0">
            <a:blip r:embed="rId4"/>
            <a:stretch>
              <a:fillRect l="-3704" r="-3175" b="-1111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4CE035-A5D2-A94F-87D4-61DAE04E431D}"/>
                  </a:ext>
                </a:extLst>
              </p:cNvPr>
              <p:cNvSpPr txBox="1"/>
              <p:nvPr/>
            </p:nvSpPr>
            <p:spPr>
              <a:xfrm>
                <a:off x="2718453" y="1863073"/>
                <a:ext cx="3480696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4CE035-A5D2-A94F-87D4-61DAE04E4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53" y="1863073"/>
                <a:ext cx="3480696" cy="526683"/>
              </a:xfrm>
              <a:prstGeom prst="rect">
                <a:avLst/>
              </a:prstGeom>
              <a:blipFill>
                <a:blip r:embed="rId5"/>
                <a:stretch>
                  <a:fillRect l="-727" t="-2381" r="-727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3F515E-925C-4E4A-B9E7-768AAB0944DE}"/>
                  </a:ext>
                </a:extLst>
              </p:cNvPr>
              <p:cNvSpPr txBox="1"/>
              <p:nvPr/>
            </p:nvSpPr>
            <p:spPr>
              <a:xfrm>
                <a:off x="2839477" y="2905112"/>
                <a:ext cx="852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p</a:t>
                </a:r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3F515E-925C-4E4A-B9E7-768AAB094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477" y="2905112"/>
                <a:ext cx="852862" cy="276999"/>
              </a:xfrm>
              <a:prstGeom prst="rect">
                <a:avLst/>
              </a:prstGeom>
              <a:blipFill>
                <a:blip r:embed="rId6"/>
                <a:stretch>
                  <a:fillRect l="-7353" t="-21739" r="-14706" b="-47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ylinders4">
            <a:hlinkClick r:id="" action="ppaction://media"/>
            <a:extLst>
              <a:ext uri="{FF2B5EF4-FFF2-40B4-BE49-F238E27FC236}">
                <a16:creationId xmlns:a16="http://schemas.microsoft.com/office/drawing/2014/main" id="{B3A05169-0A82-3F48-BE37-96BB6F820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3683" y="3932514"/>
            <a:ext cx="11824634" cy="264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940262-BD26-4C49-96A0-4A9F74480762}"/>
              </a:ext>
            </a:extLst>
          </p:cNvPr>
          <p:cNvSpPr txBox="1"/>
          <p:nvPr/>
        </p:nvSpPr>
        <p:spPr>
          <a:xfrm>
            <a:off x="1290918" y="6204782"/>
            <a:ext cx="939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Течение в канале с цилиндрическими препятствиями, коэффициент вязкости – плазма крови.</a:t>
            </a:r>
          </a:p>
        </p:txBody>
      </p:sp>
    </p:spTree>
    <p:extLst>
      <p:ext uri="{BB962C8B-B14F-4D97-AF65-F5344CB8AC3E}">
        <p14:creationId xmlns:p14="http://schemas.microsoft.com/office/powerpoint/2010/main" val="51458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9A90-CD53-674D-B529-9BBE3F65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Несжимаемая жидкость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39A766-174E-4F4C-B9B4-0251946B2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Поток: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Ключевая часть стабилизации в анализе системы: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  <a:p>
                <a:r>
                  <a:rPr lang="ru-RU" dirty="0"/>
                  <a:t>Аккуратный (нелинейный) подход к аппроксимации убирает осцилляции вызванные </a:t>
                </a:r>
                <a:r>
                  <a:rPr lang="en-US" dirty="0"/>
                  <a:t>LBB.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39A766-174E-4F4C-B9B4-0251946B2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4" t="-42105" b="-415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2BA4BD-9195-4F41-929F-8FDEDE41C94A}"/>
              </a:ext>
            </a:extLst>
          </p:cNvPr>
          <p:cNvSpPr txBox="1"/>
          <p:nvPr/>
        </p:nvSpPr>
        <p:spPr>
          <a:xfrm>
            <a:off x="189654" y="6114491"/>
            <a:ext cx="11164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Terekhov, </a:t>
            </a:r>
            <a:r>
              <a:rPr lang="en-US" dirty="0" err="1"/>
              <a:t>Vassilevski</a:t>
            </a:r>
            <a:r>
              <a:rPr lang="en-US" dirty="0"/>
              <a:t> “LBB-stable collocated finite-volume approximation for incompressible </a:t>
            </a:r>
            <a:r>
              <a:rPr lang="en-US" dirty="0" err="1"/>
              <a:t>navier</a:t>
            </a:r>
            <a:r>
              <a:rPr lang="en-US" dirty="0"/>
              <a:t>-stokes equations”,</a:t>
            </a:r>
          </a:p>
          <a:p>
            <a:r>
              <a:rPr lang="en-US" dirty="0"/>
              <a:t> </a:t>
            </a:r>
            <a:r>
              <a:rPr lang="ru-RU" dirty="0"/>
              <a:t>готовится к публикации</a:t>
            </a:r>
          </a:p>
        </p:txBody>
      </p:sp>
    </p:spTree>
    <p:extLst>
      <p:ext uri="{BB962C8B-B14F-4D97-AF65-F5344CB8AC3E}">
        <p14:creationId xmlns:p14="http://schemas.microsoft.com/office/powerpoint/2010/main" val="278345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5E3E-14FE-3245-90A7-48EFAFF2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Несжимаемая жидкость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72A6A-DBFD-E94A-B7B2-1955515B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Течение </a:t>
            </a:r>
            <a:r>
              <a:rPr lang="ru-RU" dirty="0" err="1"/>
              <a:t>Пуазеля</a:t>
            </a:r>
            <a:r>
              <a:rPr lang="ru-RU" dirty="0"/>
              <a:t>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r>
              <a:rPr lang="ru-RU" dirty="0"/>
              <a:t>Показывает сходимость второго порядка на задаче </a:t>
            </a:r>
            <a:r>
              <a:rPr lang="ru-RU" dirty="0" err="1"/>
              <a:t>Эшера-Штейнмана</a:t>
            </a:r>
            <a:r>
              <a:rPr lang="ru-RU" dirty="0"/>
              <a:t>, ошибки сравнимы с проекционным методом с разнесенными степенями свободы (</a:t>
            </a:r>
            <a:r>
              <a:rPr lang="en-US" dirty="0"/>
              <a:t>MAC-</a:t>
            </a:r>
            <a:r>
              <a:rPr lang="ru-RU" dirty="0"/>
              <a:t>схема).</a:t>
            </a:r>
          </a:p>
          <a:p>
            <a:r>
              <a:rPr lang="ru-RU" dirty="0"/>
              <a:t>Нашел схожий подход для нелинейных гиперболических уравнений у Мирослава </a:t>
            </a:r>
            <a:r>
              <a:rPr lang="ru-RU" dirty="0" err="1"/>
              <a:t>Фьестаура</a:t>
            </a:r>
            <a:r>
              <a:rPr lang="ru-RU" dirty="0"/>
              <a:t>, университет Праги.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0BCDE-8896-EA40-86EB-98387C34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40" y="2764492"/>
            <a:ext cx="4451568" cy="1518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26E03-4425-9541-B1DC-D482D17DF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00" y="2667384"/>
            <a:ext cx="4352365" cy="1615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DE920E-F74A-D449-98C4-296648439B23}"/>
              </a:ext>
            </a:extLst>
          </p:cNvPr>
          <p:cNvSpPr txBox="1"/>
          <p:nvPr/>
        </p:nvSpPr>
        <p:spPr>
          <a:xfrm>
            <a:off x="2192704" y="2298052"/>
            <a:ext cx="278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 расщеплением матрицы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407E4-1BBE-2B46-A405-695F487FCC9C}"/>
              </a:ext>
            </a:extLst>
          </p:cNvPr>
          <p:cNvSpPr txBox="1"/>
          <p:nvPr/>
        </p:nvSpPr>
        <p:spPr>
          <a:xfrm>
            <a:off x="6994754" y="2260223"/>
            <a:ext cx="288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Без расщепления матрицы </a:t>
            </a:r>
          </a:p>
        </p:txBody>
      </p:sp>
    </p:spTree>
    <p:extLst>
      <p:ext uri="{BB962C8B-B14F-4D97-AF65-F5344CB8AC3E}">
        <p14:creationId xmlns:p14="http://schemas.microsoft.com/office/powerpoint/2010/main" val="3612293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C244-40AA-B849-8F37-EC2414CD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Следующие шаги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E3D9D-8DB1-0D4F-9CAE-0AD3D04FE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/>
              <a:t>Расширение идеи к уравнениям </a:t>
            </a:r>
            <a:r>
              <a:rPr lang="ru-RU" dirty="0" err="1"/>
              <a:t>поромеханики</a:t>
            </a:r>
            <a:r>
              <a:rPr lang="ru-RU" dirty="0"/>
              <a:t> в гетерогенной среде.</a:t>
            </a:r>
          </a:p>
          <a:p>
            <a:pPr lvl="1"/>
            <a:r>
              <a:rPr lang="ru-RU" dirty="0"/>
              <a:t>Разработка подхода для обобщенной </a:t>
            </a:r>
            <a:r>
              <a:rPr lang="ru-RU" dirty="0" err="1"/>
              <a:t>мультифизической</a:t>
            </a:r>
            <a:r>
              <a:rPr lang="ru-RU" dirty="0"/>
              <a:t> постановки.</a:t>
            </a:r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844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64A7-FB42-294D-BD14-E47A1647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678C4-0BAF-834D-8C66-BDB07D7CE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Контакты:</a:t>
            </a:r>
            <a:endParaRPr lang="en-US" dirty="0"/>
          </a:p>
          <a:p>
            <a:r>
              <a:rPr lang="en-US" dirty="0">
                <a:hlinkClick r:id="rId2"/>
              </a:rPr>
              <a:t>kirill.terehov@gmail.com</a:t>
            </a:r>
            <a:endParaRPr lang="ru-RU" dirty="0"/>
          </a:p>
          <a:p>
            <a:r>
              <a:rPr lang="en-US" dirty="0">
                <a:hlinkClick r:id="rId3"/>
              </a:rPr>
              <a:t>terekhov@Stanford.edu</a:t>
            </a:r>
            <a:endParaRPr lang="en-US" dirty="0"/>
          </a:p>
          <a:p>
            <a:r>
              <a:rPr lang="en-US" dirty="0">
                <a:hlinkClick r:id="rId4"/>
              </a:rPr>
              <a:t>www.inmost.org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4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D521-EF64-2A45-B728-7C198EF2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INMOST </a:t>
            </a:r>
            <a:r>
              <a:rPr lang="ru-RU" dirty="0"/>
              <a:t>сейчас: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6956E-C5C0-5144-8657-E8EBCB02A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Проект с открытым исходным кодом под </a:t>
            </a:r>
            <a:r>
              <a:rPr lang="en-US" dirty="0"/>
              <a:t>BSD </a:t>
            </a:r>
            <a:r>
              <a:rPr lang="ru-RU" dirty="0"/>
              <a:t>лицензией</a:t>
            </a:r>
          </a:p>
          <a:p>
            <a:r>
              <a:rPr lang="ru-RU" dirty="0"/>
              <a:t>Код управляется под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http://</a:t>
            </a:r>
            <a:r>
              <a:rPr lang="en-US" dirty="0" err="1"/>
              <a:t>github.com</a:t>
            </a:r>
            <a:endParaRPr lang="ru-RU" dirty="0"/>
          </a:p>
          <a:p>
            <a:r>
              <a:rPr lang="ru-RU" dirty="0"/>
              <a:t>Короткий адрес </a:t>
            </a:r>
            <a:r>
              <a:rPr lang="en-US" dirty="0"/>
              <a:t>http://</a:t>
            </a:r>
            <a:r>
              <a:rPr lang="en-US" dirty="0" err="1"/>
              <a:t>www.inmost.org</a:t>
            </a:r>
            <a:endParaRPr lang="en-US" dirty="0"/>
          </a:p>
          <a:p>
            <a:r>
              <a:rPr lang="ru-RU" dirty="0"/>
              <a:t>Документация на основе </a:t>
            </a:r>
            <a:r>
              <a:rPr lang="en-US" dirty="0" err="1"/>
              <a:t>doxygen</a:t>
            </a:r>
            <a:r>
              <a:rPr lang="en-US" dirty="0"/>
              <a:t>: http://</a:t>
            </a:r>
            <a:r>
              <a:rPr lang="en-US" dirty="0" err="1"/>
              <a:t>doxy.inmost.org</a:t>
            </a:r>
            <a:endParaRPr lang="en-US" dirty="0"/>
          </a:p>
          <a:p>
            <a:r>
              <a:rPr lang="ru-RU" dirty="0"/>
              <a:t>Документация на основе </a:t>
            </a:r>
            <a:r>
              <a:rPr lang="en-US" dirty="0"/>
              <a:t>wiki: http://</a:t>
            </a:r>
            <a:r>
              <a:rPr lang="en-US" dirty="0" err="1"/>
              <a:t>wiki.inmost.org</a:t>
            </a:r>
            <a:endParaRPr lang="en-US" dirty="0"/>
          </a:p>
          <a:p>
            <a:r>
              <a:rPr lang="ru-RU" dirty="0"/>
              <a:t>Несколько встроенных примеров и инструментов.</a:t>
            </a:r>
          </a:p>
        </p:txBody>
      </p:sp>
    </p:spTree>
    <p:extLst>
      <p:ext uri="{BB962C8B-B14F-4D97-AF65-F5344CB8AC3E}">
        <p14:creationId xmlns:p14="http://schemas.microsoft.com/office/powerpoint/2010/main" val="278850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2F249-4364-C241-9DDF-03EC5F25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228600"/>
            <a:ext cx="10619179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5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908A-8DAD-8341-892B-9AB17246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INMOST: </a:t>
            </a:r>
            <a:r>
              <a:rPr lang="ru-RU" dirty="0"/>
              <a:t>работа с сетками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87ACF-03CA-3E4E-B1FF-4A1EADE5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87" y="1397000"/>
            <a:ext cx="5792513" cy="4351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A0CEE2-68A7-9F43-80D8-369D1F64DB65}"/>
              </a:ext>
            </a:extLst>
          </p:cNvPr>
          <p:cNvSpPr txBox="1"/>
          <p:nvPr/>
        </p:nvSpPr>
        <p:spPr>
          <a:xfrm>
            <a:off x="159404" y="5999118"/>
            <a:ext cx="1872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Тетраэдралььная</a:t>
            </a:r>
            <a:endParaRPr lang="ru-RU" dirty="0"/>
          </a:p>
          <a:p>
            <a:r>
              <a:rPr lang="ru-RU" dirty="0"/>
              <a:t>модель человека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FF62F04F-C37B-7F43-AC64-A1B265DC4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876" y="365125"/>
            <a:ext cx="2529823" cy="2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E3623704-616E-9D43-BE41-751F35088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14" y="3103255"/>
            <a:ext cx="3135386" cy="313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DD0C317-ED10-E74F-9576-FB7B2ED00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2" t="23486" r="26971" b="25882"/>
          <a:stretch/>
        </p:blipFill>
        <p:spPr bwMode="auto">
          <a:xfrm>
            <a:off x="9838614" y="500117"/>
            <a:ext cx="1875407" cy="215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E44F59-6D6F-8A49-8CCD-956265FC723F}"/>
              </a:ext>
            </a:extLst>
          </p:cNvPr>
          <p:cNvSpPr txBox="1"/>
          <p:nvPr/>
        </p:nvSpPr>
        <p:spPr>
          <a:xfrm>
            <a:off x="2832100" y="5775419"/>
            <a:ext cx="4535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Геологические сетки с </a:t>
            </a:r>
            <a:r>
              <a:rPr lang="ru-RU" dirty="0" err="1"/>
              <a:t>выклиниваниями</a:t>
            </a:r>
            <a:r>
              <a:rPr lang="ru-RU" dirty="0"/>
              <a:t>,</a:t>
            </a:r>
          </a:p>
          <a:p>
            <a:r>
              <a:rPr lang="ru-RU" dirty="0"/>
              <a:t>Поддерживается формат симулятора </a:t>
            </a:r>
            <a:r>
              <a:rPr lang="en-US" dirty="0"/>
              <a:t>Eclipse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5C0CE-97A3-BE48-AA45-9CFFE036D3E0}"/>
              </a:ext>
            </a:extLst>
          </p:cNvPr>
          <p:cNvSpPr txBox="1"/>
          <p:nvPr/>
        </p:nvSpPr>
        <p:spPr>
          <a:xfrm>
            <a:off x="7091935" y="2857265"/>
            <a:ext cx="2532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Сложные модификации</a:t>
            </a:r>
          </a:p>
          <a:p>
            <a:r>
              <a:rPr lang="ru-RU" dirty="0"/>
              <a:t>сеток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42CBF-C2CD-B140-AF1D-311981C91A9A}"/>
              </a:ext>
            </a:extLst>
          </p:cNvPr>
          <p:cNvSpPr txBox="1"/>
          <p:nvPr/>
        </p:nvSpPr>
        <p:spPr>
          <a:xfrm>
            <a:off x="8427926" y="6197692"/>
            <a:ext cx="309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Восстановление плохих сеток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DF1348-EF96-BA46-9EE1-446EA3385D18}"/>
              </a:ext>
            </a:extLst>
          </p:cNvPr>
          <p:cNvSpPr txBox="1"/>
          <p:nvPr/>
        </p:nvSpPr>
        <p:spPr>
          <a:xfrm>
            <a:off x="9791701" y="2794067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Вскрытие трещин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DD6442-70FC-654A-8D3B-E3CA2C944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44" y="1306495"/>
            <a:ext cx="1232556" cy="469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97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CA90-3D55-4141-9D1E-629721B2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INMOST: </a:t>
            </a:r>
            <a:r>
              <a:rPr lang="ru-RU" dirty="0"/>
              <a:t>работа с сетками</a:t>
            </a:r>
          </a:p>
        </p:txBody>
      </p:sp>
      <p:pic>
        <p:nvPicPr>
          <p:cNvPr id="4" name="octree2.mp4">
            <a:hlinkClick r:id="" action="ppaction://media"/>
            <a:extLst>
              <a:ext uri="{FF2B5EF4-FFF2-40B4-BE49-F238E27FC236}">
                <a16:creationId xmlns:a16="http://schemas.microsoft.com/office/drawing/2014/main" id="{16B16171-A061-E647-82B4-80DBD0CA7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0" t="598" r="17809" b="81"/>
          <a:stretch/>
        </p:blipFill>
        <p:spPr bwMode="auto">
          <a:xfrm>
            <a:off x="410399" y="1440000"/>
            <a:ext cx="4953729" cy="45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E27FDB-8313-3F44-9096-F63661BEFECA}"/>
              </a:ext>
            </a:extLst>
          </p:cNvPr>
          <p:cNvSpPr txBox="1"/>
          <p:nvPr/>
        </p:nvSpPr>
        <p:spPr>
          <a:xfrm>
            <a:off x="92404" y="6083300"/>
            <a:ext cx="6466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Работа встроенного примера </a:t>
            </a:r>
            <a:r>
              <a:rPr lang="en-US" dirty="0" err="1"/>
              <a:t>OctreeCutcell</a:t>
            </a:r>
            <a:r>
              <a:rPr lang="en-US" dirty="0"/>
              <a:t> </a:t>
            </a:r>
            <a:r>
              <a:rPr lang="ru-RU" dirty="0"/>
              <a:t>для генерации сеток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9BCF4-5002-CF4E-9F33-797BDACE5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128" y="3507372"/>
            <a:ext cx="5989672" cy="2123274"/>
          </a:xfrm>
          <a:prstGeom prst="rect">
            <a:avLst/>
          </a:prstGeom>
        </p:spPr>
      </p:pic>
      <p:pic>
        <p:nvPicPr>
          <p:cNvPr id="8" name="Рисунок 43">
            <a:extLst>
              <a:ext uri="{FF2B5EF4-FFF2-40B4-BE49-F238E27FC236}">
                <a16:creationId xmlns:a16="http://schemas.microsoft.com/office/drawing/2014/main" id="{7373A01B-C811-1641-982E-88281054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84" y="1135460"/>
            <a:ext cx="2408511" cy="23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4E2E13-B11B-1146-8650-AB462BB0D052}"/>
              </a:ext>
            </a:extLst>
          </p:cNvPr>
          <p:cNvSpPr txBox="1"/>
          <p:nvPr/>
        </p:nvSpPr>
        <p:spPr>
          <a:xfrm>
            <a:off x="6742797" y="1624319"/>
            <a:ext cx="2754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Динамическая адаптация </a:t>
            </a:r>
          </a:p>
          <a:p>
            <a:r>
              <a:rPr lang="ru-RU" dirty="0"/>
              <a:t>сетки (активно </a:t>
            </a:r>
            <a:r>
              <a:rPr lang="ru-RU" dirty="0" err="1"/>
              <a:t>разраба</a:t>
            </a:r>
            <a:r>
              <a:rPr lang="ru-RU" dirty="0"/>
              <a:t>-</a:t>
            </a:r>
          </a:p>
          <a:p>
            <a:r>
              <a:rPr lang="ru-RU" dirty="0" err="1"/>
              <a:t>тывается</a:t>
            </a:r>
            <a:r>
              <a:rPr lang="ru-RU" dirty="0"/>
              <a:t> студентом</a:t>
            </a:r>
          </a:p>
          <a:p>
            <a:r>
              <a:rPr lang="ru-RU" dirty="0"/>
              <a:t>Андреем </a:t>
            </a:r>
            <a:r>
              <a:rPr lang="ru-RU" dirty="0" err="1"/>
              <a:t>Бурачковским</a:t>
            </a:r>
            <a:r>
              <a:rPr lang="ru-RU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FDB0C7-F88D-F947-8CD1-32E14C6607D7}"/>
              </a:ext>
            </a:extLst>
          </p:cNvPr>
          <p:cNvSpPr txBox="1"/>
          <p:nvPr/>
        </p:nvSpPr>
        <p:spPr>
          <a:xfrm>
            <a:off x="7023049" y="5621635"/>
            <a:ext cx="4541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работы встроенного инструмента</a:t>
            </a:r>
          </a:p>
          <a:p>
            <a:r>
              <a:rPr lang="en-US" dirty="0" err="1"/>
              <a:t>AdaptiveMesh</a:t>
            </a:r>
            <a:r>
              <a:rPr lang="en-US" dirty="0"/>
              <a:t> </a:t>
            </a:r>
            <a:r>
              <a:rPr lang="ru-RU" dirty="0"/>
              <a:t>для динамической адаптации</a:t>
            </a:r>
          </a:p>
          <a:p>
            <a:r>
              <a:rPr lang="ru-RU" dirty="0"/>
              <a:t>сеток общего вида.</a:t>
            </a:r>
          </a:p>
        </p:txBody>
      </p:sp>
    </p:spTree>
    <p:extLst>
      <p:ext uri="{BB962C8B-B14F-4D97-AF65-F5344CB8AC3E}">
        <p14:creationId xmlns:p14="http://schemas.microsoft.com/office/powerpoint/2010/main" val="90250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00D3-0BD1-7B46-9B00-FF20C932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INMOST: </a:t>
            </a:r>
            <a:r>
              <a:rPr lang="ru-RU" dirty="0"/>
              <a:t>авто-дифференцирование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AAC35-A95E-4A40-A436-B4E46C2FA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Позволяет получить матрицу Якобиан без вывода.</a:t>
            </a:r>
          </a:p>
          <a:p>
            <a:r>
              <a:rPr lang="ru-RU" dirty="0"/>
              <a:t>Особенно актуально для сложных нелинейных задач.</a:t>
            </a:r>
          </a:p>
          <a:p>
            <a:r>
              <a:rPr lang="ru-RU" dirty="0"/>
              <a:t>В </a:t>
            </a:r>
            <a:r>
              <a:rPr lang="en-US" dirty="0"/>
              <a:t>INMOST </a:t>
            </a:r>
            <a:r>
              <a:rPr lang="ru-RU" dirty="0"/>
              <a:t>реализована линейная алгебра для матриц с вариациями. </a:t>
            </a:r>
          </a:p>
          <a:p>
            <a:r>
              <a:rPr lang="ru-RU" dirty="0"/>
              <a:t>Большинство примеров далее использует данный функционал.</a:t>
            </a:r>
            <a:endParaRPr lang="en-US" dirty="0"/>
          </a:p>
          <a:p>
            <a:endParaRPr lang="ru-RU" dirty="0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340C066B-7285-7B48-BAD8-73898BCC94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96118"/>
            <a:ext cx="5181600" cy="181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90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B2D8-C9BB-9549-ABEF-3580B4C6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INMOST: </a:t>
            </a:r>
            <a:r>
              <a:rPr lang="ru-RU" dirty="0"/>
              <a:t>параллельность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CA64-E167-C040-A3F6-CB61B745BC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Сборка СЛАУ в параллельном режиме посредством авто-дифференцирования. </a:t>
            </a:r>
          </a:p>
          <a:p>
            <a:r>
              <a:rPr lang="ru-RU" dirty="0"/>
              <a:t>Решение СЛАУ в параллельном режиме.</a:t>
            </a:r>
          </a:p>
          <a:p>
            <a:pPr lvl="1"/>
            <a:r>
              <a:rPr lang="ru-RU" dirty="0"/>
              <a:t>Вызов </a:t>
            </a:r>
            <a:r>
              <a:rPr lang="en-US" dirty="0" err="1"/>
              <a:t>petsc</a:t>
            </a:r>
            <a:r>
              <a:rPr lang="en-US" dirty="0"/>
              <a:t>, </a:t>
            </a:r>
            <a:r>
              <a:rPr lang="en-US" dirty="0" err="1"/>
              <a:t>trilinos</a:t>
            </a:r>
            <a:r>
              <a:rPr lang="en-US" dirty="0"/>
              <a:t>, </a:t>
            </a:r>
            <a:r>
              <a:rPr lang="en-US" dirty="0" err="1"/>
              <a:t>superlu</a:t>
            </a:r>
            <a:r>
              <a:rPr lang="en-US" dirty="0"/>
              <a:t>, </a:t>
            </a:r>
            <a:r>
              <a:rPr lang="en-US" dirty="0" err="1"/>
              <a:t>hypre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Методы </a:t>
            </a:r>
            <a:r>
              <a:rPr lang="ru-RU" dirty="0" err="1"/>
              <a:t>Капорина</a:t>
            </a:r>
            <a:r>
              <a:rPr lang="ru-RU" dirty="0"/>
              <a:t> и </a:t>
            </a:r>
            <a:r>
              <a:rPr lang="ru-RU" dirty="0" err="1"/>
              <a:t>Коньшина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Собственной разработки.</a:t>
            </a:r>
          </a:p>
          <a:p>
            <a:r>
              <a:rPr lang="ru-RU" dirty="0"/>
              <a:t>Распределение сеток, построение фиктивных слоев, обмен данными через сетку.</a:t>
            </a:r>
          </a:p>
          <a:p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B8AB4-FEDD-2B4E-A72D-FA91068C3A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1950" y="1893094"/>
            <a:ext cx="41021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30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1220</Words>
  <Application>Microsoft Macintosh PowerPoint</Application>
  <PresentationFormat>Widescreen</PresentationFormat>
  <Paragraphs>266</Paragraphs>
  <Slides>35</Slides>
  <Notes>0</Notes>
  <HiddenSlides>0</HiddenSlides>
  <MMClips>8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Equation</vt:lpstr>
      <vt:lpstr>Программная платформа INMOST и ее приложение к задачам фильтрации, несжимаемой жидкости и поромеханики</vt:lpstr>
      <vt:lpstr>Что такое INMOST?</vt:lpstr>
      <vt:lpstr>PowerPoint Presentation</vt:lpstr>
      <vt:lpstr>INMOST сейчас:</vt:lpstr>
      <vt:lpstr>PowerPoint Presentation</vt:lpstr>
      <vt:lpstr>INMOST: работа с сетками</vt:lpstr>
      <vt:lpstr>INMOST: работа с сетками</vt:lpstr>
      <vt:lpstr>INMOST: авто-дифференцирование</vt:lpstr>
      <vt:lpstr>INMOST: параллельность</vt:lpstr>
      <vt:lpstr>INMOST: развитие и пользователи</vt:lpstr>
      <vt:lpstr>Многофазная модель фильтрации</vt:lpstr>
      <vt:lpstr>Многофазная модель фильтрации</vt:lpstr>
      <vt:lpstr>Многофазная модель фильтрации</vt:lpstr>
      <vt:lpstr>Многофазная модель фильтрации</vt:lpstr>
      <vt:lpstr>Схемы для оператора диффузии</vt:lpstr>
      <vt:lpstr>Схемы для оператора диффузии</vt:lpstr>
      <vt:lpstr>Схемы для оператора диффузии</vt:lpstr>
      <vt:lpstr>Схема для анизотропной диффузии</vt:lpstr>
      <vt:lpstr>Схема для анизотропной диффузии</vt:lpstr>
      <vt:lpstr>Схема для анизотропной диффузии</vt:lpstr>
      <vt:lpstr>Схема для анизотропной диффузии</vt:lpstr>
      <vt:lpstr>Схемы для оператора диффузии</vt:lpstr>
      <vt:lpstr>Эффективность</vt:lpstr>
      <vt:lpstr>История развития нелинейных методов</vt:lpstr>
      <vt:lpstr>Линейная упругость</vt:lpstr>
      <vt:lpstr>Линейная упругость</vt:lpstr>
      <vt:lpstr>Линейная упругость</vt:lpstr>
      <vt:lpstr>Линейная упругость</vt:lpstr>
      <vt:lpstr>Поромеханика</vt:lpstr>
      <vt:lpstr>Поромеханика</vt:lpstr>
      <vt:lpstr>Несжимаемая жидкость</vt:lpstr>
      <vt:lpstr>Несжимаемая жидкость</vt:lpstr>
      <vt:lpstr>Несжимаемая жидкость</vt:lpstr>
      <vt:lpstr>Следующие шаги</vt:lpstr>
      <vt:lpstr>Спасибо за внимание!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Программная платформа INMOST и ее приложение к задачам фильтрации, несжимаемой жидкости и поромеханики</dc:title>
  <dc:creator>Kirill Terekhov</dc:creator>
  <cp:lastModifiedBy>Kirill Terekhov</cp:lastModifiedBy>
  <cp:revision>56</cp:revision>
  <dcterms:created xsi:type="dcterms:W3CDTF">2018-03-14T03:57:58Z</dcterms:created>
  <dcterms:modified xsi:type="dcterms:W3CDTF">2018-03-16T10:35:06Z</dcterms:modified>
</cp:coreProperties>
</file>